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8"/>
  </p:notesMasterIdLst>
  <p:sldIdLst>
    <p:sldId id="293" r:id="rId2"/>
    <p:sldId id="292" r:id="rId3"/>
    <p:sldId id="269" r:id="rId4"/>
    <p:sldId id="270" r:id="rId5"/>
    <p:sldId id="271" r:id="rId6"/>
    <p:sldId id="279" r:id="rId7"/>
    <p:sldId id="280" r:id="rId8"/>
    <p:sldId id="281" r:id="rId9"/>
    <p:sldId id="282" r:id="rId10"/>
    <p:sldId id="283" r:id="rId11"/>
    <p:sldId id="284" r:id="rId12"/>
    <p:sldId id="285" r:id="rId13"/>
    <p:sldId id="286" r:id="rId14"/>
    <p:sldId id="267" r:id="rId15"/>
    <p:sldId id="287" r:id="rId16"/>
    <p:sldId id="288" r:id="rId17"/>
    <p:sldId id="257" r:id="rId18"/>
    <p:sldId id="258" r:id="rId19"/>
    <p:sldId id="259" r:id="rId20"/>
    <p:sldId id="294" r:id="rId21"/>
    <p:sldId id="261" r:id="rId22"/>
    <p:sldId id="262" r:id="rId23"/>
    <p:sldId id="263" r:id="rId24"/>
    <p:sldId id="264" r:id="rId25"/>
    <p:sldId id="265" r:id="rId26"/>
    <p:sldId id="26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A3A7C3-C4D6-4381-A6D0-11DDF22A73AA}" v="2" dt="2024-04-14T04:54:47.5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lakshmi Gummadidala" userId="4a3f83bf-1572-4087-a4dc-308969492e50" providerId="ADAL" clId="{69E704F3-3C87-4DAC-95CE-23C7AB4C33D9}"/>
    <pc:docChg chg="modSld">
      <pc:chgData name="Srilakshmi Gummadidala" userId="4a3f83bf-1572-4087-a4dc-308969492e50" providerId="ADAL" clId="{69E704F3-3C87-4DAC-95CE-23C7AB4C33D9}" dt="2024-03-19T03:19:41.882" v="4" actId="14100"/>
      <pc:docMkLst>
        <pc:docMk/>
      </pc:docMkLst>
      <pc:sldChg chg="modSp mod">
        <pc:chgData name="Srilakshmi Gummadidala" userId="4a3f83bf-1572-4087-a4dc-308969492e50" providerId="ADAL" clId="{69E704F3-3C87-4DAC-95CE-23C7AB4C33D9}" dt="2024-03-19T03:18:45.623" v="1" actId="123"/>
        <pc:sldMkLst>
          <pc:docMk/>
          <pc:sldMk cId="1761124674" sldId="265"/>
        </pc:sldMkLst>
        <pc:spChg chg="mod">
          <ac:chgData name="Srilakshmi Gummadidala" userId="4a3f83bf-1572-4087-a4dc-308969492e50" providerId="ADAL" clId="{69E704F3-3C87-4DAC-95CE-23C7AB4C33D9}" dt="2024-03-19T03:18:45.623" v="1" actId="123"/>
          <ac:spMkLst>
            <pc:docMk/>
            <pc:sldMk cId="1761124674" sldId="265"/>
            <ac:spMk id="8" creationId="{5A3A718F-4DC5-EABE-65DC-7BBB06E2EEB3}"/>
          </ac:spMkLst>
        </pc:spChg>
        <pc:spChg chg="mod">
          <ac:chgData name="Srilakshmi Gummadidala" userId="4a3f83bf-1572-4087-a4dc-308969492e50" providerId="ADAL" clId="{69E704F3-3C87-4DAC-95CE-23C7AB4C33D9}" dt="2024-03-19T03:18:41.144" v="0" actId="123"/>
          <ac:spMkLst>
            <pc:docMk/>
            <pc:sldMk cId="1761124674" sldId="265"/>
            <ac:spMk id="11" creationId="{00454AF9-1641-9DFF-EAC9-901C3A9127A7}"/>
          </ac:spMkLst>
        </pc:spChg>
      </pc:sldChg>
      <pc:sldChg chg="modSp mod">
        <pc:chgData name="Srilakshmi Gummadidala" userId="4a3f83bf-1572-4087-a4dc-308969492e50" providerId="ADAL" clId="{69E704F3-3C87-4DAC-95CE-23C7AB4C33D9}" dt="2024-03-19T03:19:41.882" v="4" actId="14100"/>
        <pc:sldMkLst>
          <pc:docMk/>
          <pc:sldMk cId="2043957969" sldId="294"/>
        </pc:sldMkLst>
        <pc:spChg chg="mod">
          <ac:chgData name="Srilakshmi Gummadidala" userId="4a3f83bf-1572-4087-a4dc-308969492e50" providerId="ADAL" clId="{69E704F3-3C87-4DAC-95CE-23C7AB4C33D9}" dt="2024-03-19T03:19:36.125" v="3" actId="14100"/>
          <ac:spMkLst>
            <pc:docMk/>
            <pc:sldMk cId="2043957969" sldId="294"/>
            <ac:spMk id="3" creationId="{EBF212A3-713E-690F-DA8D-161EE4BE0FDE}"/>
          </ac:spMkLst>
        </pc:spChg>
        <pc:picChg chg="mod">
          <ac:chgData name="Srilakshmi Gummadidala" userId="4a3f83bf-1572-4087-a4dc-308969492e50" providerId="ADAL" clId="{69E704F3-3C87-4DAC-95CE-23C7AB4C33D9}" dt="2024-03-19T03:19:41.882" v="4" actId="14100"/>
          <ac:picMkLst>
            <pc:docMk/>
            <pc:sldMk cId="2043957969" sldId="294"/>
            <ac:picMk id="5" creationId="{960B781B-41B1-1928-E40A-EAAC0E9EA2EF}"/>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8T20:36:57.9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0,'1193'0,"-1171"0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8T20:37:01.1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0,'778'0,"-756"0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8T20:37:05.2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0,'752'0,"-730"0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B797B2-EDC5-4690-B04D-F1ACA7DE7595}" type="datetimeFigureOut">
              <a:rPr lang="en-CA" smtClean="0"/>
              <a:t>2024-04-13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FB5C5E-95C7-4A35-9E63-A783278250DA}" type="slidenum">
              <a:rPr lang="en-CA" smtClean="0"/>
              <a:t>‹#›</a:t>
            </a:fld>
            <a:endParaRPr lang="en-CA"/>
          </a:p>
        </p:txBody>
      </p:sp>
    </p:spTree>
    <p:extLst>
      <p:ext uri="{BB962C8B-B14F-4D97-AF65-F5344CB8AC3E}">
        <p14:creationId xmlns:p14="http://schemas.microsoft.com/office/powerpoint/2010/main" val="3152850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A39065-658C-4C18-90D8-7CC631C8594F}" type="slidenum">
              <a:rPr lang="en-US" smtClean="0"/>
              <a:t>2</a:t>
            </a:fld>
            <a:endParaRPr lang="en-US"/>
          </a:p>
        </p:txBody>
      </p:sp>
    </p:spTree>
    <p:extLst>
      <p:ext uri="{BB962C8B-B14F-4D97-AF65-F5344CB8AC3E}">
        <p14:creationId xmlns:p14="http://schemas.microsoft.com/office/powerpoint/2010/main" val="2745747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4/13/2024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5273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4/13/2024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29995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4/13/2024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0266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4/13/2024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939999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4/13/2024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46301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4/13/2024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22615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4/13/2024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28261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4/13/2024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56799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4/13/2024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59247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4/13/2024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8821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4/13/2024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68266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4/13/2024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44566975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6.png"/><Relationship Id="rId7"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customXml" Target="../ink/ink1.xml"/><Relationship Id="rId10" Type="http://schemas.openxmlformats.org/officeDocument/2006/relationships/image" Target="../media/image80.png"/><Relationship Id="rId4" Type="http://schemas.openxmlformats.org/officeDocument/2006/relationships/image" Target="../media/image17.png"/><Relationship Id="rId9" Type="http://schemas.openxmlformats.org/officeDocument/2006/relationships/customXml" Target="../ink/ink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ity skyline with a body of water and icons&#10;&#10;Description automatically generated">
            <a:extLst>
              <a:ext uri="{FF2B5EF4-FFF2-40B4-BE49-F238E27FC236}">
                <a16:creationId xmlns:a16="http://schemas.microsoft.com/office/drawing/2014/main" id="{8DAB2E1A-8D35-DF3A-6BEE-D65649D012BD}"/>
              </a:ext>
            </a:extLst>
          </p:cNvPr>
          <p:cNvPicPr>
            <a:picLocks noChangeAspect="1"/>
          </p:cNvPicPr>
          <p:nvPr/>
        </p:nvPicPr>
        <p:blipFill rotWithShape="1">
          <a:blip r:embed="rId2">
            <a:extLst>
              <a:ext uri="{28A0092B-C50C-407E-A947-70E740481C1C}">
                <a14:useLocalDpi xmlns:a14="http://schemas.microsoft.com/office/drawing/2010/main" val="0"/>
              </a:ext>
            </a:extLst>
          </a:blip>
          <a:srcRect b="16054"/>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EFE7554-25DD-0736-2557-5940EFE16783}"/>
              </a:ext>
            </a:extLst>
          </p:cNvPr>
          <p:cNvSpPr/>
          <p:nvPr/>
        </p:nvSpPr>
        <p:spPr>
          <a:xfrm>
            <a:off x="1519334" y="4292081"/>
            <a:ext cx="9545217" cy="95172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2800" b="1" kern="100" dirty="0">
                <a:effectLst/>
                <a:latin typeface="Calibri" panose="020F0502020204030204" pitchFamily="34" charset="0"/>
                <a:ea typeface="Times New Roman" panose="02020603050405020304" pitchFamily="18" charset="0"/>
                <a:cs typeface="Times New Roman" panose="02020603050405020304" pitchFamily="18" charset="0"/>
              </a:rPr>
              <a:t>Unlocking Toronto's Crime Trends</a:t>
            </a:r>
            <a:br>
              <a:rPr lang="en-CA" sz="2800" b="1" kern="100" dirty="0">
                <a:effectLst/>
                <a:latin typeface="Calibri" panose="020F0502020204030204" pitchFamily="34" charset="0"/>
                <a:ea typeface="Times New Roman" panose="02020603050405020304" pitchFamily="18" charset="0"/>
                <a:cs typeface="Times New Roman" panose="02020603050405020304" pitchFamily="18" charset="0"/>
              </a:rPr>
            </a:br>
            <a:r>
              <a:rPr lang="en-CA" sz="2800" b="1" kern="100" dirty="0">
                <a:effectLst/>
                <a:latin typeface="Calibri" panose="020F0502020204030204" pitchFamily="34" charset="0"/>
                <a:ea typeface="Times New Roman" panose="02020603050405020304" pitchFamily="18" charset="0"/>
                <a:cs typeface="Times New Roman" panose="02020603050405020304" pitchFamily="18" charset="0"/>
              </a:rPr>
              <a:t>A Journey through Data Science Capstone Project</a:t>
            </a:r>
            <a:endParaRPr lang="en-CA" sz="2800" dirty="0"/>
          </a:p>
        </p:txBody>
      </p:sp>
    </p:spTree>
    <p:extLst>
      <p:ext uri="{BB962C8B-B14F-4D97-AF65-F5344CB8AC3E}">
        <p14:creationId xmlns:p14="http://schemas.microsoft.com/office/powerpoint/2010/main" val="4215144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A865-D5D2-690D-2FAF-BE4F80C0A780}"/>
              </a:ext>
            </a:extLst>
          </p:cNvPr>
          <p:cNvSpPr>
            <a:spLocks noGrp="1"/>
          </p:cNvSpPr>
          <p:nvPr>
            <p:ph type="title"/>
          </p:nvPr>
        </p:nvSpPr>
        <p:spPr>
          <a:xfrm>
            <a:off x="684245" y="18256"/>
            <a:ext cx="10972800" cy="1036104"/>
          </a:xfrm>
        </p:spPr>
        <p:txBody>
          <a:bodyPr>
            <a:normAutofit/>
          </a:bodyPr>
          <a:lstStyle/>
          <a:p>
            <a:pPr algn="just">
              <a:lnSpc>
                <a:spcPct val="107000"/>
              </a:lnSpc>
              <a:spcAft>
                <a:spcPts val="800"/>
              </a:spcAft>
              <a:tabLst>
                <a:tab pos="685800" algn="l"/>
              </a:tabLst>
            </a:pPr>
            <a:r>
              <a:rPr lang="en-CA" sz="4000" dirty="0">
                <a:latin typeface="Calibri" panose="020F0502020204030204" pitchFamily="34" charset="0"/>
                <a:ea typeface="Calibri" panose="020F0502020204030204" pitchFamily="34" charset="0"/>
                <a:cs typeface="Calibri" panose="020F0502020204030204" pitchFamily="34" charset="0"/>
              </a:rPr>
              <a:t>Exploratory Data Analysis (EDA)</a:t>
            </a:r>
          </a:p>
        </p:txBody>
      </p:sp>
      <p:sp>
        <p:nvSpPr>
          <p:cNvPr id="7" name="Content Placeholder 6">
            <a:extLst>
              <a:ext uri="{FF2B5EF4-FFF2-40B4-BE49-F238E27FC236}">
                <a16:creationId xmlns:a16="http://schemas.microsoft.com/office/drawing/2014/main" id="{CEEC3E80-D370-34A6-5D35-4828F868F6BF}"/>
              </a:ext>
            </a:extLst>
          </p:cNvPr>
          <p:cNvSpPr>
            <a:spLocks noGrp="1"/>
          </p:cNvSpPr>
          <p:nvPr>
            <p:ph sz="half" idx="1"/>
          </p:nvPr>
        </p:nvSpPr>
        <p:spPr>
          <a:xfrm>
            <a:off x="940837" y="1448091"/>
            <a:ext cx="3901751" cy="4351338"/>
          </a:xfrm>
        </p:spPr>
        <p:txBody>
          <a:bodyPr>
            <a:normAutofit/>
          </a:bodyPr>
          <a:lstStyle/>
          <a:p>
            <a:pPr marL="0" indent="0" algn="l">
              <a:buNone/>
            </a:pPr>
            <a:r>
              <a:rPr lang="en-US" sz="1900" b="1" i="0" dirty="0">
                <a:solidFill>
                  <a:srgbClr val="0D0D0D"/>
                </a:solidFill>
                <a:effectLst/>
                <a:latin typeface="Söhne"/>
              </a:rPr>
              <a:t>Key Observation:</a:t>
            </a:r>
          </a:p>
          <a:p>
            <a:pPr marL="342900" indent="-342900" algn="just">
              <a:buFont typeface="Arial" panose="020B0604020202020204" pitchFamily="34" charset="0"/>
              <a:buChar char="•"/>
            </a:pPr>
            <a:r>
              <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Divisions D51, D32, D31, and D14 stand out with the highest reported crime rates.</a:t>
            </a:r>
          </a:p>
          <a:p>
            <a:pPr marL="342900" indent="-342900" algn="just">
              <a:buFont typeface="Arial" panose="020B0604020202020204" pitchFamily="34" charset="0"/>
              <a:buChar char="•"/>
            </a:pPr>
            <a:r>
              <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Conversely, divisions D54 and NSA demonstrate comparatively lower crime rates.</a:t>
            </a:r>
          </a:p>
          <a:p>
            <a:pPr marL="342900" indent="-342900" algn="just">
              <a:buFont typeface="Arial" panose="020B0604020202020204" pitchFamily="34" charset="0"/>
              <a:buChar char="•"/>
            </a:pPr>
            <a:r>
              <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Imbalance in crime distribution highlights the need for targeted interventions and resource allocation.</a:t>
            </a:r>
          </a:p>
          <a:p>
            <a:pPr marL="0" indent="0" algn="l">
              <a:buNone/>
            </a:pPr>
            <a:endParaRPr lang="en-US" sz="1900" b="1" i="0" dirty="0">
              <a:solidFill>
                <a:srgbClr val="0D0D0D"/>
              </a:solidFill>
              <a:effectLst/>
              <a:latin typeface="Söhne"/>
            </a:endParaRPr>
          </a:p>
          <a:p>
            <a:pPr marL="0" indent="0">
              <a:buNone/>
            </a:pPr>
            <a:endParaRPr lang="en-CA" dirty="0"/>
          </a:p>
        </p:txBody>
      </p:sp>
      <p:pic>
        <p:nvPicPr>
          <p:cNvPr id="5" name="Picture 4" descr="A graph of different colored bars&#10;&#10;Description automatically generated">
            <a:extLst>
              <a:ext uri="{FF2B5EF4-FFF2-40B4-BE49-F238E27FC236}">
                <a16:creationId xmlns:a16="http://schemas.microsoft.com/office/drawing/2014/main" id="{B9F79392-31AD-5B48-3DFF-C1861B06D9D1}"/>
              </a:ext>
            </a:extLst>
          </p:cNvPr>
          <p:cNvPicPr>
            <a:picLocks noChangeAspect="1"/>
          </p:cNvPicPr>
          <p:nvPr/>
        </p:nvPicPr>
        <p:blipFill>
          <a:blip r:embed="rId2"/>
          <a:stretch>
            <a:fillRect/>
          </a:stretch>
        </p:blipFill>
        <p:spPr>
          <a:xfrm>
            <a:off x="5159829" y="1569389"/>
            <a:ext cx="6400800" cy="4607574"/>
          </a:xfrm>
          <a:prstGeom prst="rect">
            <a:avLst/>
          </a:prstGeom>
        </p:spPr>
      </p:pic>
    </p:spTree>
    <p:extLst>
      <p:ext uri="{BB962C8B-B14F-4D97-AF65-F5344CB8AC3E}">
        <p14:creationId xmlns:p14="http://schemas.microsoft.com/office/powerpoint/2010/main" val="3493274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A865-D5D2-690D-2FAF-BE4F80C0A780}"/>
              </a:ext>
            </a:extLst>
          </p:cNvPr>
          <p:cNvSpPr>
            <a:spLocks noGrp="1"/>
          </p:cNvSpPr>
          <p:nvPr>
            <p:ph type="title"/>
          </p:nvPr>
        </p:nvSpPr>
        <p:spPr>
          <a:xfrm>
            <a:off x="730898" y="1"/>
            <a:ext cx="10972800" cy="911127"/>
          </a:xfrm>
        </p:spPr>
        <p:txBody>
          <a:bodyPr>
            <a:normAutofit/>
          </a:bodyPr>
          <a:lstStyle/>
          <a:p>
            <a:pPr algn="just">
              <a:lnSpc>
                <a:spcPct val="107000"/>
              </a:lnSpc>
              <a:spcAft>
                <a:spcPts val="800"/>
              </a:spcAft>
              <a:tabLst>
                <a:tab pos="685800" algn="l"/>
              </a:tabLst>
            </a:pPr>
            <a:r>
              <a:rPr lang="en-CA" sz="4000" dirty="0">
                <a:latin typeface="Calibri" panose="020F0502020204030204" pitchFamily="34" charset="0"/>
                <a:ea typeface="Calibri" panose="020F0502020204030204" pitchFamily="34" charset="0"/>
                <a:cs typeface="Calibri" panose="020F0502020204030204" pitchFamily="34" charset="0"/>
              </a:rPr>
              <a:t>Exploratory Data Analysis (EDA)</a:t>
            </a:r>
          </a:p>
        </p:txBody>
      </p:sp>
      <p:sp>
        <p:nvSpPr>
          <p:cNvPr id="7" name="Content Placeholder 6">
            <a:extLst>
              <a:ext uri="{FF2B5EF4-FFF2-40B4-BE49-F238E27FC236}">
                <a16:creationId xmlns:a16="http://schemas.microsoft.com/office/drawing/2014/main" id="{CEEC3E80-D370-34A6-5D35-4828F868F6BF}"/>
              </a:ext>
            </a:extLst>
          </p:cNvPr>
          <p:cNvSpPr>
            <a:spLocks noGrp="1"/>
          </p:cNvSpPr>
          <p:nvPr>
            <p:ph sz="half" idx="1"/>
          </p:nvPr>
        </p:nvSpPr>
        <p:spPr>
          <a:xfrm>
            <a:off x="7641771" y="1698170"/>
            <a:ext cx="3801447" cy="3803861"/>
          </a:xfrm>
        </p:spPr>
        <p:txBody>
          <a:bodyPr>
            <a:normAutofit/>
          </a:bodyPr>
          <a:lstStyle/>
          <a:p>
            <a:pPr marL="0" indent="0" algn="l">
              <a:buNone/>
            </a:pPr>
            <a:r>
              <a:rPr lang="en-US" sz="1900" b="1" i="0" dirty="0">
                <a:solidFill>
                  <a:srgbClr val="0D0D0D"/>
                </a:solidFill>
                <a:effectLst/>
                <a:latin typeface="Söhne"/>
              </a:rPr>
              <a:t>Key Observation:</a:t>
            </a:r>
          </a:p>
          <a:p>
            <a:pPr marL="342900" indent="-342900" algn="just">
              <a:buFont typeface="Arial" panose="020B0604020202020204" pitchFamily="34" charset="0"/>
              <a:buChar char="•"/>
            </a:pPr>
            <a:r>
              <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Assault remains the predominant crime category across the old Neighborhood 140 structure, indicating its significance in crime patterns.</a:t>
            </a:r>
          </a:p>
          <a:p>
            <a:pPr marL="342900" indent="-342900" algn="just">
              <a:buFont typeface="Arial" panose="020B0604020202020204" pitchFamily="34" charset="0"/>
              <a:buChar char="•"/>
            </a:pPr>
            <a:r>
              <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West Humber – Clairsville (1) exhibits the highest crime rate specifically in the Auto Theft category.</a:t>
            </a:r>
          </a:p>
          <a:p>
            <a:pPr marL="0" indent="0" algn="l">
              <a:buNone/>
            </a:pPr>
            <a:endParaRPr lang="en-US" sz="1900" b="1" i="0" dirty="0">
              <a:solidFill>
                <a:srgbClr val="0D0D0D"/>
              </a:solidFill>
              <a:effectLst/>
              <a:latin typeface="Söhne"/>
            </a:endParaRPr>
          </a:p>
          <a:p>
            <a:pPr algn="l">
              <a:buFont typeface="Arial" panose="020B0604020202020204" pitchFamily="34" charset="0"/>
              <a:buChar char="•"/>
            </a:pPr>
            <a:endParaRPr lang="en-US" sz="1900" b="0" i="0" dirty="0">
              <a:solidFill>
                <a:srgbClr val="0D0D0D"/>
              </a:solidFill>
              <a:effectLst/>
              <a:latin typeface="Söhne"/>
            </a:endParaRPr>
          </a:p>
          <a:p>
            <a:pPr marL="0" indent="0">
              <a:buNone/>
            </a:pPr>
            <a:endParaRPr lang="en-CA" dirty="0"/>
          </a:p>
        </p:txBody>
      </p:sp>
      <p:pic>
        <p:nvPicPr>
          <p:cNvPr id="5" name="Content Placeholder 4" descr="A graph of different colored bars&#10;&#10;Description automatically generated">
            <a:extLst>
              <a:ext uri="{FF2B5EF4-FFF2-40B4-BE49-F238E27FC236}">
                <a16:creationId xmlns:a16="http://schemas.microsoft.com/office/drawing/2014/main" id="{18459B8E-13BD-8D54-5634-5B17030A3D7F}"/>
              </a:ext>
            </a:extLst>
          </p:cNvPr>
          <p:cNvPicPr>
            <a:picLocks noGrp="1" noChangeAspect="1"/>
          </p:cNvPicPr>
          <p:nvPr>
            <p:ph sz="half" idx="2"/>
          </p:nvPr>
        </p:nvPicPr>
        <p:blipFill>
          <a:blip r:embed="rId2"/>
          <a:stretch>
            <a:fillRect/>
          </a:stretch>
        </p:blipFill>
        <p:spPr>
          <a:xfrm>
            <a:off x="604352" y="1392011"/>
            <a:ext cx="6825148" cy="5010537"/>
          </a:xfrm>
          <a:prstGeom prst="rect">
            <a:avLst/>
          </a:prstGeom>
        </p:spPr>
      </p:pic>
    </p:spTree>
    <p:extLst>
      <p:ext uri="{BB962C8B-B14F-4D97-AF65-F5344CB8AC3E}">
        <p14:creationId xmlns:p14="http://schemas.microsoft.com/office/powerpoint/2010/main" val="2421749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A865-D5D2-690D-2FAF-BE4F80C0A780}"/>
              </a:ext>
            </a:extLst>
          </p:cNvPr>
          <p:cNvSpPr>
            <a:spLocks noGrp="1"/>
          </p:cNvSpPr>
          <p:nvPr>
            <p:ph type="title"/>
          </p:nvPr>
        </p:nvSpPr>
        <p:spPr>
          <a:xfrm>
            <a:off x="609600" y="0"/>
            <a:ext cx="10972800" cy="888461"/>
          </a:xfrm>
        </p:spPr>
        <p:txBody>
          <a:bodyPr>
            <a:normAutofit/>
          </a:bodyPr>
          <a:lstStyle/>
          <a:p>
            <a:pPr algn="just">
              <a:lnSpc>
                <a:spcPct val="107000"/>
              </a:lnSpc>
              <a:spcAft>
                <a:spcPts val="800"/>
              </a:spcAft>
              <a:tabLst>
                <a:tab pos="685800" algn="l"/>
              </a:tabLst>
            </a:pPr>
            <a:r>
              <a:rPr lang="en-CA" sz="4000" dirty="0">
                <a:latin typeface="Calibri" panose="020F0502020204030204" pitchFamily="34" charset="0"/>
                <a:ea typeface="Calibri" panose="020F0502020204030204" pitchFamily="34" charset="0"/>
                <a:cs typeface="Calibri" panose="020F0502020204030204" pitchFamily="34" charset="0"/>
              </a:rPr>
              <a:t>Exploratory Data Analysis (EDA)</a:t>
            </a:r>
          </a:p>
        </p:txBody>
      </p:sp>
      <p:sp>
        <p:nvSpPr>
          <p:cNvPr id="7" name="Content Placeholder 6">
            <a:extLst>
              <a:ext uri="{FF2B5EF4-FFF2-40B4-BE49-F238E27FC236}">
                <a16:creationId xmlns:a16="http://schemas.microsoft.com/office/drawing/2014/main" id="{CEEC3E80-D370-34A6-5D35-4828F868F6BF}"/>
              </a:ext>
            </a:extLst>
          </p:cNvPr>
          <p:cNvSpPr>
            <a:spLocks noGrp="1"/>
          </p:cNvSpPr>
          <p:nvPr>
            <p:ph sz="half" idx="1"/>
          </p:nvPr>
        </p:nvSpPr>
        <p:spPr>
          <a:xfrm>
            <a:off x="849086" y="2183362"/>
            <a:ext cx="3881534" cy="3343633"/>
          </a:xfrm>
        </p:spPr>
        <p:txBody>
          <a:bodyPr>
            <a:normAutofit/>
          </a:bodyPr>
          <a:lstStyle/>
          <a:p>
            <a:pPr marL="0" indent="0" algn="l">
              <a:buNone/>
            </a:pPr>
            <a:r>
              <a:rPr lang="en-US" sz="1900" b="1" i="0" dirty="0">
                <a:solidFill>
                  <a:srgbClr val="0D0D0D"/>
                </a:solidFill>
                <a:effectLst/>
                <a:latin typeface="Söhne"/>
              </a:rPr>
              <a:t>Key Observation:</a:t>
            </a:r>
            <a:endParaRPr lang="en-US" sz="1900" b="1" dirty="0">
              <a:solidFill>
                <a:srgbClr val="0D0D0D"/>
              </a:solidFill>
              <a:latin typeface="Söhne"/>
            </a:endParaRPr>
          </a:p>
          <a:p>
            <a:pPr marL="342900" indent="-342900" algn="just">
              <a:buFont typeface="Arial" panose="020B0604020202020204" pitchFamily="34" charset="0"/>
              <a:buChar char="•"/>
            </a:pPr>
            <a:r>
              <a:rPr lang="en-US" sz="18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Peak Times</a:t>
            </a:r>
            <a:r>
              <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Peak times, such as 1:00 PM and 3:00 PM, exhibit higher frequencies of reported incidents.</a:t>
            </a:r>
          </a:p>
          <a:p>
            <a:pPr marL="342900" indent="-342900" algn="just">
              <a:buFont typeface="Arial" panose="020B0604020202020204" pitchFamily="34" charset="0"/>
              <a:buChar char="•"/>
            </a:pPr>
            <a:r>
              <a:rPr lang="en-US" sz="18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Off-Peak Times: </a:t>
            </a:r>
            <a:r>
              <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Off-peak times, such as 4:00 AM and 5:00 AM, experience lower levels of criminal activity.</a:t>
            </a:r>
          </a:p>
          <a:p>
            <a:pPr marL="0" indent="0" algn="l">
              <a:buNone/>
            </a:pPr>
            <a:endParaRPr lang="en-US" sz="1900" b="1" i="0" dirty="0">
              <a:solidFill>
                <a:srgbClr val="0D0D0D"/>
              </a:solidFill>
              <a:effectLst/>
              <a:latin typeface="Söhne"/>
            </a:endParaRPr>
          </a:p>
          <a:p>
            <a:pPr marL="0" indent="0">
              <a:buNone/>
            </a:pPr>
            <a:endParaRPr lang="en-CA" dirty="0"/>
          </a:p>
        </p:txBody>
      </p:sp>
      <p:pic>
        <p:nvPicPr>
          <p:cNvPr id="6" name="Picture 5">
            <a:extLst>
              <a:ext uri="{FF2B5EF4-FFF2-40B4-BE49-F238E27FC236}">
                <a16:creationId xmlns:a16="http://schemas.microsoft.com/office/drawing/2014/main" id="{00336F50-7B49-61B3-91D6-E1AFB2887A5E}"/>
              </a:ext>
            </a:extLst>
          </p:cNvPr>
          <p:cNvPicPr>
            <a:picLocks noChangeAspect="1"/>
          </p:cNvPicPr>
          <p:nvPr/>
        </p:nvPicPr>
        <p:blipFill>
          <a:blip r:embed="rId2"/>
          <a:stretch>
            <a:fillRect/>
          </a:stretch>
        </p:blipFill>
        <p:spPr>
          <a:xfrm>
            <a:off x="5075853" y="1343609"/>
            <a:ext cx="6389914" cy="4723192"/>
          </a:xfrm>
          <a:prstGeom prst="rect">
            <a:avLst/>
          </a:prstGeom>
        </p:spPr>
      </p:pic>
    </p:spTree>
    <p:extLst>
      <p:ext uri="{BB962C8B-B14F-4D97-AF65-F5344CB8AC3E}">
        <p14:creationId xmlns:p14="http://schemas.microsoft.com/office/powerpoint/2010/main" val="308491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A865-D5D2-690D-2FAF-BE4F80C0A780}"/>
              </a:ext>
            </a:extLst>
          </p:cNvPr>
          <p:cNvSpPr>
            <a:spLocks noGrp="1"/>
          </p:cNvSpPr>
          <p:nvPr>
            <p:ph type="title"/>
          </p:nvPr>
        </p:nvSpPr>
        <p:spPr>
          <a:xfrm>
            <a:off x="838200" y="0"/>
            <a:ext cx="10972800" cy="823147"/>
          </a:xfrm>
        </p:spPr>
        <p:txBody>
          <a:bodyPr>
            <a:normAutofit/>
          </a:bodyPr>
          <a:lstStyle/>
          <a:p>
            <a:pPr algn="just">
              <a:lnSpc>
                <a:spcPct val="107000"/>
              </a:lnSpc>
              <a:spcAft>
                <a:spcPts val="800"/>
              </a:spcAft>
              <a:tabLst>
                <a:tab pos="685800" algn="l"/>
              </a:tabLst>
            </a:pPr>
            <a:r>
              <a:rPr lang="en-CA" sz="4000" dirty="0">
                <a:latin typeface="Calibri" panose="020F0502020204030204" pitchFamily="34" charset="0"/>
                <a:ea typeface="Calibri" panose="020F0502020204030204" pitchFamily="34" charset="0"/>
                <a:cs typeface="Calibri" panose="020F0502020204030204" pitchFamily="34" charset="0"/>
              </a:rPr>
              <a:t>Exploratory Data Analysis (EDA)</a:t>
            </a:r>
          </a:p>
        </p:txBody>
      </p:sp>
      <p:sp>
        <p:nvSpPr>
          <p:cNvPr id="7" name="Content Placeholder 6">
            <a:extLst>
              <a:ext uri="{FF2B5EF4-FFF2-40B4-BE49-F238E27FC236}">
                <a16:creationId xmlns:a16="http://schemas.microsoft.com/office/drawing/2014/main" id="{CEEC3E80-D370-34A6-5D35-4828F868F6BF}"/>
              </a:ext>
            </a:extLst>
          </p:cNvPr>
          <p:cNvSpPr>
            <a:spLocks noGrp="1"/>
          </p:cNvSpPr>
          <p:nvPr>
            <p:ph sz="half" idx="1"/>
          </p:nvPr>
        </p:nvSpPr>
        <p:spPr>
          <a:xfrm>
            <a:off x="7289346" y="1103734"/>
            <a:ext cx="4032379" cy="5086772"/>
          </a:xfrm>
        </p:spPr>
        <p:txBody>
          <a:bodyPr>
            <a:noAutofit/>
          </a:bodyPr>
          <a:lstStyle/>
          <a:p>
            <a:pPr marL="0" indent="0" algn="l">
              <a:buNone/>
            </a:pPr>
            <a:r>
              <a:rPr lang="en-US" sz="18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Key Observation:</a:t>
            </a:r>
          </a:p>
          <a:p>
            <a:pPr marL="342900" indent="-342900" algn="l">
              <a:buFont typeface="Arial" panose="020B0604020202020204" pitchFamily="34" charset="0"/>
              <a:buChar char="•"/>
            </a:pPr>
            <a:r>
              <a:rPr lang="en-US" sz="18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Weekend Peaks: </a:t>
            </a:r>
          </a:p>
          <a:p>
            <a:pPr marL="571500" lvl="1" indent="-342900" algn="just">
              <a:buFont typeface="Courier New" panose="02070309020205020404" pitchFamily="49" charset="0"/>
              <a:buChar char="o"/>
            </a:pPr>
            <a:r>
              <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Fridays experience the highest number of reported crimes, followed closely by Saturdays and Sundays.</a:t>
            </a:r>
          </a:p>
          <a:p>
            <a:pPr marL="342900" indent="-342900" algn="just">
              <a:buFont typeface="Arial" panose="020B0604020202020204" pitchFamily="34" charset="0"/>
              <a:buChar char="•"/>
            </a:pPr>
            <a:r>
              <a:rPr lang="en-US" sz="18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Weekday Trends: </a:t>
            </a:r>
          </a:p>
          <a:p>
            <a:pPr marL="571500" lvl="1" indent="-342900" algn="just">
              <a:buFont typeface="Courier New" panose="02070309020205020404" pitchFamily="49" charset="0"/>
              <a:buChar char="o"/>
            </a:pPr>
            <a:r>
              <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Thursdays, Wednesdays, and Mondays also exhibit considerable crime rates, albeit slightly lower than Fridays.</a:t>
            </a:r>
          </a:p>
          <a:p>
            <a:pPr marL="571500" lvl="1" indent="-342900" algn="just">
              <a:buFont typeface="Courier New" panose="02070309020205020404" pitchFamily="49" charset="0"/>
              <a:buChar char="o"/>
            </a:pPr>
            <a:r>
              <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Tuesdays consistently have the lowest count of reported crimes throughout the week.</a:t>
            </a:r>
          </a:p>
          <a:p>
            <a:pPr marL="0" indent="0" algn="l">
              <a:buNone/>
            </a:pPr>
            <a:endParaRPr lang="en-US" sz="18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CA" sz="1800" dirty="0">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descr="A graph of different colored bars&#10;&#10;Description automatically generated with medium confidence">
            <a:extLst>
              <a:ext uri="{FF2B5EF4-FFF2-40B4-BE49-F238E27FC236}">
                <a16:creationId xmlns:a16="http://schemas.microsoft.com/office/drawing/2014/main" id="{EF5E4891-6091-C879-5246-B0CB9A2E1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654" y="1389063"/>
            <a:ext cx="6585474" cy="4941402"/>
          </a:xfrm>
          <a:prstGeom prst="rect">
            <a:avLst/>
          </a:prstGeom>
        </p:spPr>
      </p:pic>
    </p:spTree>
    <p:extLst>
      <p:ext uri="{BB962C8B-B14F-4D97-AF65-F5344CB8AC3E}">
        <p14:creationId xmlns:p14="http://schemas.microsoft.com/office/powerpoint/2010/main" val="1315029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A865-D5D2-690D-2FAF-BE4F80C0A780}"/>
              </a:ext>
            </a:extLst>
          </p:cNvPr>
          <p:cNvSpPr>
            <a:spLocks noGrp="1"/>
          </p:cNvSpPr>
          <p:nvPr>
            <p:ph type="title"/>
          </p:nvPr>
        </p:nvSpPr>
        <p:spPr>
          <a:xfrm>
            <a:off x="609600" y="62192"/>
            <a:ext cx="10972800" cy="917522"/>
          </a:xfrm>
        </p:spPr>
        <p:txBody>
          <a:bodyPr>
            <a:normAutofit/>
          </a:bodyPr>
          <a:lstStyle/>
          <a:p>
            <a:pPr algn="just">
              <a:lnSpc>
                <a:spcPct val="107000"/>
              </a:lnSpc>
              <a:spcAft>
                <a:spcPts val="800"/>
              </a:spcAft>
              <a:tabLst>
                <a:tab pos="685800" algn="l"/>
              </a:tabLst>
            </a:pPr>
            <a:r>
              <a:rPr lang="en-CA" sz="4000" dirty="0">
                <a:latin typeface="Calibri" panose="020F0502020204030204" pitchFamily="34" charset="0"/>
                <a:ea typeface="Calibri" panose="020F0502020204030204" pitchFamily="34" charset="0"/>
                <a:cs typeface="Calibri" panose="020F0502020204030204" pitchFamily="34" charset="0"/>
              </a:rPr>
              <a:t>Exploratory Data Analysis (EDA)</a:t>
            </a:r>
          </a:p>
        </p:txBody>
      </p:sp>
      <p:sp>
        <p:nvSpPr>
          <p:cNvPr id="7" name="Content Placeholder 6">
            <a:extLst>
              <a:ext uri="{FF2B5EF4-FFF2-40B4-BE49-F238E27FC236}">
                <a16:creationId xmlns:a16="http://schemas.microsoft.com/office/drawing/2014/main" id="{CEEC3E80-D370-34A6-5D35-4828F868F6BF}"/>
              </a:ext>
            </a:extLst>
          </p:cNvPr>
          <p:cNvSpPr>
            <a:spLocks noGrp="1"/>
          </p:cNvSpPr>
          <p:nvPr>
            <p:ph sz="half" idx="1"/>
          </p:nvPr>
        </p:nvSpPr>
        <p:spPr>
          <a:xfrm>
            <a:off x="755365" y="1660849"/>
            <a:ext cx="3452741" cy="4217437"/>
          </a:xfrm>
        </p:spPr>
        <p:txBody>
          <a:bodyPr>
            <a:normAutofit lnSpcReduction="10000"/>
          </a:bodyPr>
          <a:lstStyle/>
          <a:p>
            <a:pPr marL="0" indent="0" algn="l">
              <a:buNone/>
            </a:pPr>
            <a:r>
              <a:rPr lang="en-US" sz="18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Key Observation:</a:t>
            </a:r>
          </a:p>
          <a:p>
            <a:pPr marL="285750" indent="-285750" algn="just">
              <a:buFont typeface="Arial" panose="020B0604020202020204" pitchFamily="34" charset="0"/>
              <a:buChar char="•"/>
            </a:pPr>
            <a:r>
              <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Majority of reported crimes occurred in outdoor areas, apartments, commercial establishments, and houses.</a:t>
            </a:r>
            <a:endParaRPr lang="en-US" sz="18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The "Other" category encompasses a notable number of incidents, likely representing diverse locations not explicitly specified.</a:t>
            </a:r>
            <a:endParaRPr lang="en-US" sz="18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Relatively fewer crime incidents were reported in transit and educational premises.</a:t>
            </a:r>
            <a:endParaRPr lang="en-US" sz="18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endParaRPr lang="en-US" sz="1900" b="0" i="0" dirty="0">
              <a:solidFill>
                <a:srgbClr val="0D0D0D"/>
              </a:solidFill>
              <a:effectLst/>
              <a:latin typeface="Söhne"/>
            </a:endParaRPr>
          </a:p>
          <a:p>
            <a:pPr marL="0" indent="0">
              <a:buNone/>
            </a:pPr>
            <a:endParaRPr lang="en-CA" dirty="0"/>
          </a:p>
        </p:txBody>
      </p:sp>
      <p:pic>
        <p:nvPicPr>
          <p:cNvPr id="5" name="Picture 4" descr="A graph of different colored rectangular shapes&#10;&#10;Description automatically generated">
            <a:extLst>
              <a:ext uri="{FF2B5EF4-FFF2-40B4-BE49-F238E27FC236}">
                <a16:creationId xmlns:a16="http://schemas.microsoft.com/office/drawing/2014/main" id="{69D34BE4-4016-FE3D-3FE6-302DCE5B3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116" y="1372573"/>
            <a:ext cx="7062133" cy="4608447"/>
          </a:xfrm>
          <a:prstGeom prst="rect">
            <a:avLst/>
          </a:prstGeom>
        </p:spPr>
      </p:pic>
    </p:spTree>
    <p:extLst>
      <p:ext uri="{BB962C8B-B14F-4D97-AF65-F5344CB8AC3E}">
        <p14:creationId xmlns:p14="http://schemas.microsoft.com/office/powerpoint/2010/main" val="2831150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A865-D5D2-690D-2FAF-BE4F80C0A780}"/>
              </a:ext>
            </a:extLst>
          </p:cNvPr>
          <p:cNvSpPr>
            <a:spLocks noGrp="1"/>
          </p:cNvSpPr>
          <p:nvPr>
            <p:ph type="title"/>
          </p:nvPr>
        </p:nvSpPr>
        <p:spPr>
          <a:xfrm>
            <a:off x="609600" y="0"/>
            <a:ext cx="10972800" cy="811763"/>
          </a:xfrm>
        </p:spPr>
        <p:txBody>
          <a:bodyPr>
            <a:noAutofit/>
          </a:bodyPr>
          <a:lstStyle/>
          <a:p>
            <a:pPr algn="just">
              <a:lnSpc>
                <a:spcPct val="107000"/>
              </a:lnSpc>
              <a:spcAft>
                <a:spcPts val="800"/>
              </a:spcAft>
              <a:tabLst>
                <a:tab pos="685800" algn="l"/>
              </a:tabLst>
            </a:pPr>
            <a:r>
              <a:rPr lang="en-CA" sz="4000" dirty="0">
                <a:latin typeface="Calibri" panose="020F0502020204030204" pitchFamily="34" charset="0"/>
                <a:ea typeface="Calibri" panose="020F0502020204030204" pitchFamily="34" charset="0"/>
                <a:cs typeface="Calibri" panose="020F0502020204030204" pitchFamily="34" charset="0"/>
              </a:rPr>
              <a:t>Feature Engineering/Data Preprocessing</a:t>
            </a:r>
          </a:p>
        </p:txBody>
      </p:sp>
      <p:sp>
        <p:nvSpPr>
          <p:cNvPr id="7" name="Content Placeholder 6">
            <a:extLst>
              <a:ext uri="{FF2B5EF4-FFF2-40B4-BE49-F238E27FC236}">
                <a16:creationId xmlns:a16="http://schemas.microsoft.com/office/drawing/2014/main" id="{CEEC3E80-D370-34A6-5D35-4828F868F6BF}"/>
              </a:ext>
            </a:extLst>
          </p:cNvPr>
          <p:cNvSpPr>
            <a:spLocks noGrp="1"/>
          </p:cNvSpPr>
          <p:nvPr>
            <p:ph sz="half" idx="1"/>
          </p:nvPr>
        </p:nvSpPr>
        <p:spPr>
          <a:xfrm>
            <a:off x="838200" y="1082350"/>
            <a:ext cx="10442510" cy="5355771"/>
          </a:xfrm>
        </p:spPr>
        <p:txBody>
          <a:bodyPr>
            <a:noAutofit/>
          </a:bodyPr>
          <a:lstStyle/>
          <a:p>
            <a:pPr algn="l">
              <a:buFont typeface="+mj-lt"/>
              <a:buAutoNum type="arabicPeriod"/>
            </a:pPr>
            <a:r>
              <a:rPr lang="en-US" sz="18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Utilizing Encoding Techniques:</a:t>
            </a:r>
          </a:p>
          <a:p>
            <a:pPr marL="742950" lvl="1" indent="-285750" algn="just">
              <a:buFont typeface="Arial" panose="020B0604020202020204" pitchFamily="34" charset="0"/>
              <a:buChar char="•"/>
            </a:pPr>
            <a:r>
              <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Mapping categorical variables to numerical values to enable processing by machine learning algorithms.</a:t>
            </a:r>
          </a:p>
          <a:p>
            <a:pPr marL="742950" lvl="1" indent="-285750" algn="just">
              <a:buFont typeface="Arial" panose="020B0604020202020204" pitchFamily="34" charset="0"/>
              <a:buChar char="•"/>
            </a:pPr>
            <a:r>
              <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Employing various encoding techniques such as ordinal, frequency, count, and one-hot encoding to transform categorical columns effectively.</a:t>
            </a:r>
          </a:p>
          <a:p>
            <a:pPr algn="l">
              <a:buFont typeface="+mj-lt"/>
              <a:buAutoNum type="arabicPeriod"/>
            </a:pPr>
            <a:r>
              <a:rPr lang="en-US" sz="18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Converting Categorical Columns:</a:t>
            </a:r>
          </a:p>
          <a:p>
            <a:pPr marL="742950" lvl="1" indent="-285750" algn="just">
              <a:buFont typeface="Arial" panose="020B0604020202020204" pitchFamily="34" charset="0"/>
              <a:buChar char="•"/>
            </a:pPr>
            <a:r>
              <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Mapping month names, days of the week, and other categorical variables to numerical values for machine learning compatibility.</a:t>
            </a:r>
          </a:p>
          <a:p>
            <a:pPr marL="742950" lvl="1" indent="-285750" algn="just">
              <a:buFont typeface="Arial" panose="020B0604020202020204" pitchFamily="34" charset="0"/>
              <a:buChar char="•"/>
            </a:pPr>
            <a:r>
              <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Employing frequency encoding for 'DIVISION' and 'LOCATION_TYPE' columns and one-hot encoding for 'PREMISES_TYPE'.</a:t>
            </a:r>
          </a:p>
          <a:p>
            <a:pPr algn="l">
              <a:buFont typeface="+mj-lt"/>
              <a:buAutoNum type="arabicPeriod"/>
            </a:pPr>
            <a:r>
              <a:rPr lang="en-US" sz="18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Normalizing Data:</a:t>
            </a:r>
          </a:p>
          <a:p>
            <a:pPr marL="742950" lvl="1" indent="-285750" algn="l">
              <a:buFont typeface="Arial" panose="020B0604020202020204" pitchFamily="34" charset="0"/>
              <a:buChar char="•"/>
            </a:pPr>
            <a:r>
              <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Normalizing numerical features (except the target variable = MCI Category) to ensure consistent scale (typically between 0 and 1).</a:t>
            </a:r>
          </a:p>
          <a:p>
            <a:pPr marL="742950" lvl="1" indent="-285750" algn="l">
              <a:buFont typeface="Arial" panose="020B0604020202020204" pitchFamily="34" charset="0"/>
              <a:buChar char="•"/>
            </a:pPr>
            <a:r>
              <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Preventing features with larger magnitudes from dominating the modeling process, thus avoiding biased results.</a:t>
            </a:r>
          </a:p>
        </p:txBody>
      </p:sp>
    </p:spTree>
    <p:extLst>
      <p:ext uri="{BB962C8B-B14F-4D97-AF65-F5344CB8AC3E}">
        <p14:creationId xmlns:p14="http://schemas.microsoft.com/office/powerpoint/2010/main" val="404046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9F83E3-BC37-133C-0295-4B5D64D7B9A8}"/>
              </a:ext>
            </a:extLst>
          </p:cNvPr>
          <p:cNvPicPr>
            <a:picLocks noChangeAspect="1"/>
          </p:cNvPicPr>
          <p:nvPr/>
        </p:nvPicPr>
        <p:blipFill>
          <a:blip r:embed="rId2"/>
          <a:stretch>
            <a:fillRect/>
          </a:stretch>
        </p:blipFill>
        <p:spPr>
          <a:xfrm>
            <a:off x="5150498" y="1254303"/>
            <a:ext cx="6680718" cy="5102095"/>
          </a:xfrm>
          <a:prstGeom prst="rect">
            <a:avLst/>
          </a:prstGeom>
        </p:spPr>
      </p:pic>
      <p:sp>
        <p:nvSpPr>
          <p:cNvPr id="6" name="Title 1">
            <a:extLst>
              <a:ext uri="{FF2B5EF4-FFF2-40B4-BE49-F238E27FC236}">
                <a16:creationId xmlns:a16="http://schemas.microsoft.com/office/drawing/2014/main" id="{E9E3FD6A-9E3F-77A5-7EB3-66649F1BD0A5}"/>
              </a:ext>
            </a:extLst>
          </p:cNvPr>
          <p:cNvSpPr txBox="1">
            <a:spLocks/>
          </p:cNvSpPr>
          <p:nvPr/>
        </p:nvSpPr>
        <p:spPr>
          <a:xfrm>
            <a:off x="609600" y="0"/>
            <a:ext cx="10972800" cy="811763"/>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gn="just">
              <a:lnSpc>
                <a:spcPct val="107000"/>
              </a:lnSpc>
              <a:spcAft>
                <a:spcPts val="800"/>
              </a:spcAft>
              <a:tabLst>
                <a:tab pos="685800" algn="l"/>
              </a:tabLst>
            </a:pPr>
            <a:r>
              <a:rPr lang="en-CA" sz="4000" dirty="0">
                <a:latin typeface="Calibri" panose="020F0502020204030204" pitchFamily="34" charset="0"/>
                <a:ea typeface="Calibri" panose="020F0502020204030204" pitchFamily="34" charset="0"/>
                <a:cs typeface="Calibri" panose="020F0502020204030204" pitchFamily="34" charset="0"/>
              </a:rPr>
              <a:t>Feature Engineering/Data Preprocessing</a:t>
            </a:r>
          </a:p>
        </p:txBody>
      </p:sp>
      <p:sp>
        <p:nvSpPr>
          <p:cNvPr id="2" name="Content Placeholder 6">
            <a:extLst>
              <a:ext uri="{FF2B5EF4-FFF2-40B4-BE49-F238E27FC236}">
                <a16:creationId xmlns:a16="http://schemas.microsoft.com/office/drawing/2014/main" id="{95D1984D-AC07-5590-00C5-136653FDDD8F}"/>
              </a:ext>
            </a:extLst>
          </p:cNvPr>
          <p:cNvSpPr>
            <a:spLocks noGrp="1"/>
          </p:cNvSpPr>
          <p:nvPr>
            <p:ph sz="half" idx="1"/>
          </p:nvPr>
        </p:nvSpPr>
        <p:spPr>
          <a:xfrm>
            <a:off x="718043" y="1254303"/>
            <a:ext cx="4208520" cy="4748309"/>
          </a:xfrm>
        </p:spPr>
        <p:txBody>
          <a:bodyPr>
            <a:normAutofit/>
          </a:bodyPr>
          <a:lstStyle/>
          <a:p>
            <a:pPr marL="0" indent="0" algn="l">
              <a:buNone/>
            </a:pPr>
            <a:r>
              <a:rPr lang="en-US" sz="18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Key Observation:</a:t>
            </a:r>
          </a:p>
          <a:p>
            <a:pPr marL="285750" indent="-285750" algn="just">
              <a:buFont typeface="Arial" panose="020B0604020202020204" pitchFamily="34" charset="0"/>
              <a:buChar char="•"/>
            </a:pPr>
            <a:r>
              <a:rPr lang="en-US" sz="1800" b="1" i="1"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REPORT_YEAR </a:t>
            </a:r>
            <a:r>
              <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and </a:t>
            </a:r>
            <a:r>
              <a:rPr lang="en-US" sz="1800" b="1" i="1"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OCC_YEAR </a:t>
            </a:r>
            <a:r>
              <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(0.99): Indicating that the year of the report closely aligns with the year of occurrence, as expected.</a:t>
            </a:r>
          </a:p>
          <a:p>
            <a:pPr marL="285750" indent="-285750" algn="just">
              <a:buFont typeface="Arial" panose="020B0604020202020204" pitchFamily="34" charset="0"/>
              <a:buChar char="•"/>
            </a:pPr>
            <a:r>
              <a:rPr lang="en-US" sz="1800" b="1" i="1"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REPORT_MONTH </a:t>
            </a:r>
            <a:r>
              <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and </a:t>
            </a:r>
            <a:r>
              <a:rPr lang="en-US" sz="1800" b="1" i="1"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OCC_MONTH </a:t>
            </a:r>
            <a:r>
              <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(0.94): Showing that the month of the report is usually the same as the month when the crime occurred.</a:t>
            </a:r>
          </a:p>
          <a:p>
            <a:pPr marL="285750" indent="-285750" algn="just">
              <a:buFont typeface="Arial" panose="020B0604020202020204" pitchFamily="34" charset="0"/>
              <a:buChar char="•"/>
            </a:pPr>
            <a:r>
              <a:rPr lang="en-US" sz="1800" b="1" i="1"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OCC_DAY </a:t>
            </a:r>
            <a:r>
              <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and </a:t>
            </a:r>
            <a:r>
              <a:rPr lang="en-US" sz="1800" b="1" i="1"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REPORT_DAY </a:t>
            </a:r>
            <a:r>
              <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(0.82): Suggesting a strong tendency for crimes to be reported on the same day they occur.</a:t>
            </a:r>
          </a:p>
          <a:p>
            <a:pPr algn="l">
              <a:buFont typeface="Arial" panose="020B0604020202020204" pitchFamily="34" charset="0"/>
              <a:buChar char="•"/>
            </a:pPr>
            <a:endParaRPr lang="en-US" sz="1900" b="0" i="0" dirty="0">
              <a:solidFill>
                <a:srgbClr val="0D0D0D"/>
              </a:solidFill>
              <a:effectLst/>
              <a:latin typeface="Söhne"/>
            </a:endParaRPr>
          </a:p>
          <a:p>
            <a:pPr marL="0" indent="0">
              <a:buNone/>
            </a:pPr>
            <a:endParaRPr lang="en-CA" dirty="0"/>
          </a:p>
        </p:txBody>
      </p:sp>
    </p:spTree>
    <p:extLst>
      <p:ext uri="{BB962C8B-B14F-4D97-AF65-F5344CB8AC3E}">
        <p14:creationId xmlns:p14="http://schemas.microsoft.com/office/powerpoint/2010/main" val="3320656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F8E7C-197A-63FB-03B7-E08AFED0DBC7}"/>
              </a:ext>
            </a:extLst>
          </p:cNvPr>
          <p:cNvSpPr>
            <a:spLocks noGrp="1"/>
          </p:cNvSpPr>
          <p:nvPr>
            <p:ph type="title"/>
          </p:nvPr>
        </p:nvSpPr>
        <p:spPr>
          <a:xfrm>
            <a:off x="609600" y="0"/>
            <a:ext cx="10972800" cy="998375"/>
          </a:xfrm>
        </p:spPr>
        <p:txBody>
          <a:bodyPr>
            <a:normAutofit/>
          </a:bodyPr>
          <a:lstStyle/>
          <a:p>
            <a:r>
              <a:rPr lang="en-US" sz="4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Brief overview of the Data Modeling phase</a:t>
            </a:r>
            <a:endParaRPr lang="en-CA" sz="4000"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EF2F426-AA53-BD75-2E0F-BD1430887EEA}"/>
              </a:ext>
            </a:extLst>
          </p:cNvPr>
          <p:cNvSpPr>
            <a:spLocks noGrp="1"/>
          </p:cNvSpPr>
          <p:nvPr>
            <p:ph idx="1"/>
          </p:nvPr>
        </p:nvSpPr>
        <p:spPr>
          <a:xfrm>
            <a:off x="609600" y="1483568"/>
            <a:ext cx="10904376" cy="4226767"/>
          </a:xfrm>
        </p:spPr>
        <p:txBody>
          <a:bodyPr>
            <a:noAutofit/>
          </a:bodyPr>
          <a:lstStyle/>
          <a:p>
            <a:pPr marL="285750" indent="-285750" algn="just">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Our aim is to leverage machine learning to predict future crime rates by analyzing historical data patterns.</a:t>
            </a:r>
          </a:p>
          <a:p>
            <a:pPr marL="285750" indent="-285750" algn="just">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This process involves selecting suitable algorithms, dividing the data into training, and testing sets, training the models, and evaluating their performance using various metrics. </a:t>
            </a:r>
            <a:endParaRPr lang="en-CA" sz="18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We've chosen a variety of models to analyze crime rate predictions, encompassing the Random Forest Classifier, Logistic Regression, Neural Networks, and Time Series Analysis – including SARIMAX and LSTM Models. Additionally, we utilized the Lazy Predict method to identify the optimal classifier model.</a:t>
            </a:r>
          </a:p>
          <a:p>
            <a:pPr marL="285750" indent="-285750" algn="just">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This diverse selection allows us to compare the performance of different algorithms and choose the most suitable one based on factors like accuracy, interpretability, and computational efficiency. </a:t>
            </a:r>
          </a:p>
          <a:p>
            <a:pPr marL="285750" marR="0" lvl="0" indent="-285750" algn="just" fontAlgn="base">
              <a:spcAft>
                <a:spcPct val="0"/>
              </a:spcAft>
              <a:buSzTx/>
              <a:buFont typeface="Arial" panose="020B0604020202020204" pitchFamily="34" charset="0"/>
              <a:buChar char="•"/>
              <a:tabLst/>
            </a:pPr>
            <a:r>
              <a:rPr lang="en-US" sz="1800" dirty="0">
                <a:solidFill>
                  <a:srgbClr val="000000"/>
                </a:solidFill>
                <a:latin typeface="Calibri" panose="020F0502020204030204" pitchFamily="34" charset="0"/>
              </a:rPr>
              <a:t>We’re currently </a:t>
            </a:r>
            <a:r>
              <a:rPr lang="en-CA" sz="1800" dirty="0">
                <a:solidFill>
                  <a:srgbClr val="000000"/>
                </a:solidFill>
                <a:latin typeface="Calibri" panose="020F0502020204030204" pitchFamily="34" charset="0"/>
              </a:rPr>
              <a:t>refining our models to </a:t>
            </a:r>
            <a:r>
              <a:rPr lang="en-US" altLang="en-US" sz="1800" dirty="0">
                <a:solidFill>
                  <a:srgbClr val="000000"/>
                </a:solidFill>
                <a:latin typeface="Calibri" panose="020F0502020204030204" pitchFamily="34" charset="0"/>
              </a:rPr>
              <a:t>enhance their accuracy and robustness against unseen data, aiming to identify the most effective model for deployment. </a:t>
            </a:r>
          </a:p>
          <a:p>
            <a:pPr marL="285750" indent="-285750" algn="just">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Through iterative refinement and evaluation, we strive to uncover insights and patterns that can inform proactive measures for crime prevention and law enforcement efforts. </a:t>
            </a:r>
            <a:endParaRPr lang="en-CA"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540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68B1-3E7F-CFDC-2D34-62ED4EED70B2}"/>
              </a:ext>
            </a:extLst>
          </p:cNvPr>
          <p:cNvSpPr>
            <a:spLocks noGrp="1"/>
          </p:cNvSpPr>
          <p:nvPr>
            <p:ph type="title"/>
          </p:nvPr>
        </p:nvSpPr>
        <p:spPr>
          <a:xfrm>
            <a:off x="429208" y="158620"/>
            <a:ext cx="11153192" cy="1045030"/>
          </a:xfrm>
        </p:spPr>
        <p:txBody>
          <a:bodyPr>
            <a:normAutofit fontScale="90000"/>
          </a:bodyPr>
          <a:lstStyle/>
          <a:p>
            <a:br>
              <a:rPr lang="en-CA" b="1" i="0" dirty="0">
                <a:effectLst/>
                <a:latin typeface="-apple-system"/>
              </a:rPr>
            </a:br>
            <a:endParaRPr lang="en-CA" dirty="0"/>
          </a:p>
        </p:txBody>
      </p:sp>
      <p:sp>
        <p:nvSpPr>
          <p:cNvPr id="3" name="Content Placeholder 2">
            <a:extLst>
              <a:ext uri="{FF2B5EF4-FFF2-40B4-BE49-F238E27FC236}">
                <a16:creationId xmlns:a16="http://schemas.microsoft.com/office/drawing/2014/main" id="{9A355442-E26F-86A7-A89F-527096CDCD55}"/>
              </a:ext>
            </a:extLst>
          </p:cNvPr>
          <p:cNvSpPr>
            <a:spLocks noGrp="1"/>
          </p:cNvSpPr>
          <p:nvPr>
            <p:ph idx="1"/>
          </p:nvPr>
        </p:nvSpPr>
        <p:spPr>
          <a:xfrm>
            <a:off x="699795" y="1492898"/>
            <a:ext cx="11153192" cy="4649840"/>
          </a:xfrm>
        </p:spPr>
        <p:txBody>
          <a:bodyPr>
            <a:normAutofit/>
          </a:bodyPr>
          <a:lstStyle/>
          <a:p>
            <a:pPr marL="285750" indent="-285750">
              <a:buFont typeface="Arial" panose="020B0604020202020204" pitchFamily="34" charset="0"/>
              <a:buChar char="•"/>
            </a:pPr>
            <a:r>
              <a:rPr lang="en-US" sz="1600" b="0" i="0" u="none" strike="noStrike" baseline="0" dirty="0">
                <a:solidFill>
                  <a:srgbClr val="000000"/>
                </a:solidFill>
                <a:latin typeface="Calibri" panose="020F0502020204030204" pitchFamily="34" charset="0"/>
              </a:rPr>
              <a:t>The Random Forest Classifier model, a popular ensemble learning method, was utilized for crime rate prediction. </a:t>
            </a:r>
          </a:p>
          <a:p>
            <a:pPr marL="285750" indent="-285750">
              <a:buFont typeface="Arial" panose="020B0604020202020204" pitchFamily="34" charset="0"/>
              <a:buChar char="•"/>
            </a:pPr>
            <a:r>
              <a:rPr lang="en-US" sz="1600" b="0" i="0" u="none" strike="noStrike" baseline="0" dirty="0">
                <a:solidFill>
                  <a:srgbClr val="000000"/>
                </a:solidFill>
                <a:latin typeface="Calibri" panose="020F0502020204030204" pitchFamily="34" charset="0"/>
              </a:rPr>
              <a:t>Initially, the dataset was split into features (X) and the target variable (y), representing the Major Crime Indicators (MCI) categories. Subsequently, the data was divided into training and testing sets using an 80:20 ratio.</a:t>
            </a:r>
          </a:p>
          <a:p>
            <a:pPr marL="285750" indent="-285750">
              <a:buFont typeface="Arial" panose="020B0604020202020204" pitchFamily="34" charset="0"/>
              <a:buChar char="•"/>
            </a:pPr>
            <a:r>
              <a:rPr lang="en-US" sz="1600" dirty="0">
                <a:solidFill>
                  <a:srgbClr val="000000"/>
                </a:solidFill>
                <a:latin typeface="Calibri" panose="020F0502020204030204" pitchFamily="34" charset="0"/>
              </a:rPr>
              <a:t>Model achieved an accuracy of approximately 95.69%.</a:t>
            </a:r>
          </a:p>
          <a:p>
            <a:pPr marL="285750" indent="-285750">
              <a:buFont typeface="Arial" panose="020B0604020202020204" pitchFamily="34" charset="0"/>
              <a:buChar char="•"/>
            </a:pPr>
            <a:endParaRPr lang="en-CA" dirty="0"/>
          </a:p>
        </p:txBody>
      </p:sp>
      <p:sp>
        <p:nvSpPr>
          <p:cNvPr id="5" name="TextBox 4">
            <a:extLst>
              <a:ext uri="{FF2B5EF4-FFF2-40B4-BE49-F238E27FC236}">
                <a16:creationId xmlns:a16="http://schemas.microsoft.com/office/drawing/2014/main" id="{46079B6E-F43C-BF6F-F980-3BD759323E5E}"/>
              </a:ext>
            </a:extLst>
          </p:cNvPr>
          <p:cNvSpPr txBox="1"/>
          <p:nvPr/>
        </p:nvSpPr>
        <p:spPr>
          <a:xfrm>
            <a:off x="699795" y="49973"/>
            <a:ext cx="10882605" cy="1323439"/>
          </a:xfrm>
          <a:prstGeom prst="rect">
            <a:avLst/>
          </a:prstGeom>
          <a:noFill/>
        </p:spPr>
        <p:txBody>
          <a:bodyPr wrap="square">
            <a:spAutoFit/>
          </a:bodyPr>
          <a:lstStyle/>
          <a:p>
            <a:br>
              <a:rPr lang="en-CA" sz="4000" b="1" i="0" dirty="0">
                <a:effectLst/>
                <a:latin typeface="Calibri" panose="020F0502020204030204" pitchFamily="34" charset="0"/>
                <a:ea typeface="Calibri" panose="020F0502020204030204" pitchFamily="34" charset="0"/>
                <a:cs typeface="Calibri" panose="020F0502020204030204" pitchFamily="34" charset="0"/>
              </a:rPr>
            </a:br>
            <a:r>
              <a:rPr lang="en-CA" sz="4000" i="0" dirty="0">
                <a:effectLst/>
                <a:latin typeface="Calibri" panose="020F0502020204030204" pitchFamily="34" charset="0"/>
                <a:ea typeface="Calibri" panose="020F0502020204030204" pitchFamily="34" charset="0"/>
                <a:cs typeface="Calibri" panose="020F0502020204030204" pitchFamily="34" charset="0"/>
              </a:rPr>
              <a:t>Random Forest Classifier Model</a:t>
            </a:r>
            <a:endParaRPr lang="en-CA" sz="40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F563E1FF-AB72-96DE-5A1D-6E8911AC54AA}"/>
              </a:ext>
            </a:extLst>
          </p:cNvPr>
          <p:cNvPicPr>
            <a:picLocks noChangeAspect="1"/>
          </p:cNvPicPr>
          <p:nvPr/>
        </p:nvPicPr>
        <p:blipFill>
          <a:blip r:embed="rId2"/>
          <a:stretch>
            <a:fillRect/>
          </a:stretch>
        </p:blipFill>
        <p:spPr>
          <a:xfrm>
            <a:off x="7343193" y="2892490"/>
            <a:ext cx="4351174" cy="2948473"/>
          </a:xfrm>
          <a:prstGeom prst="rect">
            <a:avLst/>
          </a:prstGeom>
        </p:spPr>
      </p:pic>
      <p:sp>
        <p:nvSpPr>
          <p:cNvPr id="8" name="TextBox 7">
            <a:extLst>
              <a:ext uri="{FF2B5EF4-FFF2-40B4-BE49-F238E27FC236}">
                <a16:creationId xmlns:a16="http://schemas.microsoft.com/office/drawing/2014/main" id="{4CDFBE51-E8D1-1A6B-1ABB-BACF98DA59E1}"/>
              </a:ext>
            </a:extLst>
          </p:cNvPr>
          <p:cNvSpPr txBox="1"/>
          <p:nvPr/>
        </p:nvSpPr>
        <p:spPr>
          <a:xfrm>
            <a:off x="699795" y="3055310"/>
            <a:ext cx="6466115" cy="3197798"/>
          </a:xfrm>
          <a:prstGeom prst="rect">
            <a:avLst/>
          </a:prstGeom>
          <a:noFill/>
        </p:spPr>
        <p:txBody>
          <a:bodyPr wrap="square" rtlCol="0">
            <a:spAutoFit/>
          </a:bodyPr>
          <a:lstStyle/>
          <a:p>
            <a:pPr marL="285750" indent="-285750" algn="just">
              <a:lnSpc>
                <a:spcPct val="110000"/>
              </a:lnSpc>
              <a:spcBef>
                <a:spcPts val="1000"/>
              </a:spcBef>
              <a:buClr>
                <a:schemeClr val="accent5"/>
              </a:buClr>
              <a:buFont typeface="Arial" panose="020B0604020202020204" pitchFamily="34" charset="0"/>
              <a:buChar char="•"/>
            </a:pPr>
            <a:r>
              <a:rPr lang="en-US" sz="1600" dirty="0">
                <a:solidFill>
                  <a:srgbClr val="000000"/>
                </a:solidFill>
                <a:latin typeface="Calibri" panose="020F0502020204030204" pitchFamily="34" charset="0"/>
              </a:rPr>
              <a:t>Classification report indicates strong performance across various metrics.</a:t>
            </a:r>
          </a:p>
          <a:p>
            <a:pPr marL="285750" indent="-285750" algn="just">
              <a:lnSpc>
                <a:spcPct val="110000"/>
              </a:lnSpc>
              <a:spcBef>
                <a:spcPts val="1000"/>
              </a:spcBef>
              <a:buClr>
                <a:schemeClr val="accent5"/>
              </a:buClr>
              <a:buFont typeface="Arial" panose="020B0604020202020204" pitchFamily="34" charset="0"/>
              <a:buChar char="•"/>
            </a:pPr>
            <a:r>
              <a:rPr lang="en-US" sz="1600" dirty="0">
                <a:solidFill>
                  <a:srgbClr val="000000"/>
                </a:solidFill>
                <a:latin typeface="Calibri" panose="020F0502020204030204" pitchFamily="34" charset="0"/>
              </a:rPr>
              <a:t>High precision and recall scores for most crime categories, indicating accurate classification with minimal errors.</a:t>
            </a:r>
          </a:p>
          <a:p>
            <a:pPr marL="285750" indent="-285750" algn="just">
              <a:lnSpc>
                <a:spcPct val="110000"/>
              </a:lnSpc>
              <a:spcBef>
                <a:spcPts val="1000"/>
              </a:spcBef>
              <a:buClr>
                <a:schemeClr val="accent5"/>
              </a:buClr>
              <a:buFont typeface="Arial" panose="020B0604020202020204" pitchFamily="34" charset="0"/>
              <a:buChar char="•"/>
            </a:pPr>
            <a:r>
              <a:rPr lang="en-US" sz="1600" dirty="0">
                <a:solidFill>
                  <a:srgbClr val="000000"/>
                </a:solidFill>
                <a:latin typeface="Calibri" panose="020F0502020204030204" pitchFamily="34" charset="0"/>
              </a:rPr>
              <a:t>Lower precision and recall scores for category (Auto Theft) labeled as 4, likely due to its less frequent occurrence.</a:t>
            </a:r>
          </a:p>
          <a:p>
            <a:pPr marL="285750" indent="-285750" algn="just">
              <a:lnSpc>
                <a:spcPct val="110000"/>
              </a:lnSpc>
              <a:spcBef>
                <a:spcPts val="1000"/>
              </a:spcBef>
              <a:buClr>
                <a:schemeClr val="accent5"/>
              </a:buClr>
              <a:buFont typeface="Arial" panose="020B0604020202020204" pitchFamily="34" charset="0"/>
              <a:buChar char="•"/>
            </a:pPr>
            <a:r>
              <a:rPr lang="en-US" sz="1600" dirty="0">
                <a:solidFill>
                  <a:srgbClr val="000000"/>
                </a:solidFill>
                <a:latin typeface="Calibri" panose="020F0502020204030204" pitchFamily="34" charset="0"/>
              </a:rPr>
              <a:t>Imbalanced representation of this category in the dataset may have affected the model's performance.</a:t>
            </a:r>
          </a:p>
          <a:p>
            <a:pPr marL="285750" indent="-285750">
              <a:buFont typeface="Arial" panose="020B0604020202020204" pitchFamily="34" charset="0"/>
              <a:buChar char="•"/>
            </a:pPr>
            <a:endParaRPr lang="en-US" sz="1800" dirty="0">
              <a:solidFill>
                <a:srgbClr val="000000"/>
              </a:solidFill>
              <a:latin typeface="Calibri" panose="020F0502020204030204" pitchFamily="34" charset="0"/>
            </a:endParaRPr>
          </a:p>
          <a:p>
            <a:endParaRPr lang="en-CA" dirty="0"/>
          </a:p>
        </p:txBody>
      </p:sp>
      <p:sp>
        <p:nvSpPr>
          <p:cNvPr id="9" name="TextBox 8">
            <a:extLst>
              <a:ext uri="{FF2B5EF4-FFF2-40B4-BE49-F238E27FC236}">
                <a16:creationId xmlns:a16="http://schemas.microsoft.com/office/drawing/2014/main" id="{5C017711-FD72-8DF0-5540-0AD0B5B938A3}"/>
              </a:ext>
            </a:extLst>
          </p:cNvPr>
          <p:cNvSpPr txBox="1"/>
          <p:nvPr/>
        </p:nvSpPr>
        <p:spPr>
          <a:xfrm>
            <a:off x="2425958" y="6363478"/>
            <a:ext cx="9427029" cy="338554"/>
          </a:xfrm>
          <a:prstGeom prst="rect">
            <a:avLst/>
          </a:prstGeom>
          <a:noFill/>
        </p:spPr>
        <p:txBody>
          <a:bodyPr wrap="square" rtlCol="0">
            <a:spAutoFit/>
          </a:bodyPr>
          <a:lstStyle/>
          <a:p>
            <a:r>
              <a:rPr lang="en-CA" sz="1600" b="1" i="1" dirty="0">
                <a:latin typeface="Calibri" panose="020F0502020204030204" pitchFamily="34" charset="0"/>
                <a:ea typeface="Calibri" panose="020F0502020204030204" pitchFamily="34" charset="0"/>
                <a:cs typeface="Calibri" panose="020F0502020204030204" pitchFamily="34" charset="0"/>
              </a:rPr>
              <a:t>Labels: </a:t>
            </a:r>
            <a:r>
              <a:rPr lang="en-CA" sz="1600" i="1" dirty="0">
                <a:latin typeface="Calibri" panose="020F0502020204030204" pitchFamily="34" charset="0"/>
                <a:ea typeface="Calibri" panose="020F0502020204030204" pitchFamily="34" charset="0"/>
                <a:cs typeface="Calibri" panose="020F0502020204030204" pitchFamily="34" charset="0"/>
              </a:rPr>
              <a:t>0 – Assault, 1 – Robbery, 2 – Break &amp; Enter, 3 – Theft Over, 4 – Auto Theft</a:t>
            </a:r>
          </a:p>
        </p:txBody>
      </p:sp>
    </p:spTree>
    <p:extLst>
      <p:ext uri="{BB962C8B-B14F-4D97-AF65-F5344CB8AC3E}">
        <p14:creationId xmlns:p14="http://schemas.microsoft.com/office/powerpoint/2010/main" val="3015314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0BC9D-58D7-B2EA-BA98-0B6A76150885}"/>
              </a:ext>
            </a:extLst>
          </p:cNvPr>
          <p:cNvSpPr>
            <a:spLocks noGrp="1"/>
          </p:cNvSpPr>
          <p:nvPr>
            <p:ph type="title"/>
          </p:nvPr>
        </p:nvSpPr>
        <p:spPr>
          <a:xfrm>
            <a:off x="447869" y="261257"/>
            <a:ext cx="11134531" cy="858416"/>
          </a:xfrm>
        </p:spPr>
        <p:txBody>
          <a:bodyPr>
            <a:normAutofit fontScale="90000"/>
          </a:bodyPr>
          <a:lstStyle/>
          <a:p>
            <a:r>
              <a:rPr lang="en-CA" dirty="0">
                <a:latin typeface="Calibri" panose="020F0502020204030204" pitchFamily="34" charset="0"/>
                <a:ea typeface="Calibri" panose="020F0502020204030204" pitchFamily="34" charset="0"/>
                <a:cs typeface="Calibri" panose="020F0502020204030204" pitchFamily="34" charset="0"/>
              </a:rPr>
              <a:t>Feature Importances and other Modeling Methods</a:t>
            </a:r>
          </a:p>
        </p:txBody>
      </p:sp>
      <p:sp>
        <p:nvSpPr>
          <p:cNvPr id="3" name="Content Placeholder 2">
            <a:extLst>
              <a:ext uri="{FF2B5EF4-FFF2-40B4-BE49-F238E27FC236}">
                <a16:creationId xmlns:a16="http://schemas.microsoft.com/office/drawing/2014/main" id="{4E62D4CD-5038-C464-446B-A1F687297CCB}"/>
              </a:ext>
            </a:extLst>
          </p:cNvPr>
          <p:cNvSpPr>
            <a:spLocks noGrp="1"/>
          </p:cNvSpPr>
          <p:nvPr>
            <p:ph idx="1"/>
          </p:nvPr>
        </p:nvSpPr>
        <p:spPr>
          <a:xfrm>
            <a:off x="578498" y="1399592"/>
            <a:ext cx="11003902" cy="1075301"/>
          </a:xfrm>
        </p:spPr>
        <p:txBody>
          <a:bodyPr>
            <a:normAutofit/>
          </a:bodyPr>
          <a:lstStyle/>
          <a:p>
            <a:pPr marL="342900" indent="-342900" algn="just">
              <a:buFont typeface="Arial" panose="020B0604020202020204" pitchFamily="34" charset="0"/>
              <a:buChar char="•"/>
            </a:pPr>
            <a:r>
              <a:rPr lang="en-CA" sz="1600" dirty="0">
                <a:latin typeface="Calibri" panose="020F0502020204030204" pitchFamily="34" charset="0"/>
                <a:ea typeface="Calibri" panose="020F0502020204030204" pitchFamily="34" charset="0"/>
                <a:cs typeface="Calibri" panose="020F0502020204030204" pitchFamily="34" charset="0"/>
              </a:rPr>
              <a:t>We have utilized various feature importance methods to </a:t>
            </a:r>
            <a:r>
              <a:rPr lang="en-US" sz="16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identify the most critical features for our modeling process. </a:t>
            </a:r>
          </a:p>
          <a:p>
            <a:pPr marL="342900" indent="-342900" algn="just">
              <a:buFont typeface="Arial" panose="020B0604020202020204" pitchFamily="34" charset="0"/>
              <a:buChar char="•"/>
            </a:pPr>
            <a:r>
              <a:rPr lang="en-US" sz="16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By employing these methods, we aim to mitigate bias and overfitting that may arise from relying solely on a baseline random forest model.</a:t>
            </a:r>
            <a:endParaRPr lang="en-CA" sz="16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C82AC862-7528-5B1B-E550-925C3797AD74}"/>
              </a:ext>
            </a:extLst>
          </p:cNvPr>
          <p:cNvSpPr txBox="1"/>
          <p:nvPr/>
        </p:nvSpPr>
        <p:spPr>
          <a:xfrm>
            <a:off x="447869" y="2929812"/>
            <a:ext cx="3956179" cy="523220"/>
          </a:xfrm>
          <a:prstGeom prst="rect">
            <a:avLst/>
          </a:prstGeom>
          <a:noFill/>
        </p:spPr>
        <p:txBody>
          <a:bodyPr wrap="square" rtlCol="0">
            <a:spAutoFit/>
          </a:bodyPr>
          <a:lstStyle/>
          <a:p>
            <a:pPr>
              <a:spcBef>
                <a:spcPct val="0"/>
              </a:spcBef>
            </a:pPr>
            <a:r>
              <a:rPr lang="en-CA" sz="2800" b="1" dirty="0">
                <a:latin typeface="Calibri" panose="020F0502020204030204" pitchFamily="34" charset="0"/>
                <a:ea typeface="Calibri" panose="020F0502020204030204" pitchFamily="34" charset="0"/>
                <a:cs typeface="Calibri" panose="020F0502020204030204" pitchFamily="34" charset="0"/>
              </a:rPr>
              <a:t> Logistic Regression</a:t>
            </a:r>
          </a:p>
        </p:txBody>
      </p:sp>
      <p:pic>
        <p:nvPicPr>
          <p:cNvPr id="6" name="Picture 5">
            <a:extLst>
              <a:ext uri="{FF2B5EF4-FFF2-40B4-BE49-F238E27FC236}">
                <a16:creationId xmlns:a16="http://schemas.microsoft.com/office/drawing/2014/main" id="{1E2C7DCD-AFCE-04BB-E7E3-4190BADED1D9}"/>
              </a:ext>
            </a:extLst>
          </p:cNvPr>
          <p:cNvPicPr>
            <a:picLocks noChangeAspect="1"/>
          </p:cNvPicPr>
          <p:nvPr/>
        </p:nvPicPr>
        <p:blipFill>
          <a:blip r:embed="rId2"/>
          <a:stretch>
            <a:fillRect/>
          </a:stretch>
        </p:blipFill>
        <p:spPr>
          <a:xfrm>
            <a:off x="609600" y="3872203"/>
            <a:ext cx="3195231" cy="2146041"/>
          </a:xfrm>
          <a:prstGeom prst="rect">
            <a:avLst/>
          </a:prstGeom>
        </p:spPr>
      </p:pic>
      <p:sp>
        <p:nvSpPr>
          <p:cNvPr id="7" name="TextBox 6">
            <a:extLst>
              <a:ext uri="{FF2B5EF4-FFF2-40B4-BE49-F238E27FC236}">
                <a16:creationId xmlns:a16="http://schemas.microsoft.com/office/drawing/2014/main" id="{7EC1FD02-0573-BE38-21C1-6493E6C664E3}"/>
              </a:ext>
            </a:extLst>
          </p:cNvPr>
          <p:cNvSpPr txBox="1"/>
          <p:nvPr/>
        </p:nvSpPr>
        <p:spPr>
          <a:xfrm>
            <a:off x="4786603" y="2929812"/>
            <a:ext cx="2379307" cy="523220"/>
          </a:xfrm>
          <a:prstGeom prst="rect">
            <a:avLst/>
          </a:prstGeom>
          <a:noFill/>
        </p:spPr>
        <p:txBody>
          <a:bodyPr wrap="square" rtlCol="0">
            <a:spAutoFit/>
          </a:bodyPr>
          <a:lstStyle/>
          <a:p>
            <a:pPr>
              <a:spcBef>
                <a:spcPct val="0"/>
              </a:spcBef>
            </a:pPr>
            <a:r>
              <a:rPr lang="en-CA" sz="2800" b="1" dirty="0">
                <a:latin typeface="Calibri" panose="020F0502020204030204" pitchFamily="34" charset="0"/>
                <a:ea typeface="Calibri" panose="020F0502020204030204" pitchFamily="34" charset="0"/>
                <a:cs typeface="Calibri" panose="020F0502020204030204" pitchFamily="34" charset="0"/>
              </a:rPr>
              <a:t>Decision Trees</a:t>
            </a:r>
          </a:p>
        </p:txBody>
      </p:sp>
      <p:pic>
        <p:nvPicPr>
          <p:cNvPr id="9" name="Picture 8">
            <a:extLst>
              <a:ext uri="{FF2B5EF4-FFF2-40B4-BE49-F238E27FC236}">
                <a16:creationId xmlns:a16="http://schemas.microsoft.com/office/drawing/2014/main" id="{50121DE1-2D4A-738A-9AF0-82C6068FDA9D}"/>
              </a:ext>
            </a:extLst>
          </p:cNvPr>
          <p:cNvPicPr>
            <a:picLocks noChangeAspect="1"/>
          </p:cNvPicPr>
          <p:nvPr/>
        </p:nvPicPr>
        <p:blipFill>
          <a:blip r:embed="rId3"/>
          <a:stretch>
            <a:fillRect/>
          </a:stretch>
        </p:blipFill>
        <p:spPr>
          <a:xfrm>
            <a:off x="4302967" y="3872203"/>
            <a:ext cx="3554964" cy="2285294"/>
          </a:xfrm>
          <a:prstGeom prst="rect">
            <a:avLst/>
          </a:prstGeom>
        </p:spPr>
      </p:pic>
      <p:sp>
        <p:nvSpPr>
          <p:cNvPr id="10" name="TextBox 9">
            <a:extLst>
              <a:ext uri="{FF2B5EF4-FFF2-40B4-BE49-F238E27FC236}">
                <a16:creationId xmlns:a16="http://schemas.microsoft.com/office/drawing/2014/main" id="{5C789AE6-9D9C-63B6-BAD9-7756691FE3EF}"/>
              </a:ext>
            </a:extLst>
          </p:cNvPr>
          <p:cNvSpPr txBox="1"/>
          <p:nvPr/>
        </p:nvSpPr>
        <p:spPr>
          <a:xfrm>
            <a:off x="8453533" y="2474893"/>
            <a:ext cx="3402564" cy="954107"/>
          </a:xfrm>
          <a:prstGeom prst="rect">
            <a:avLst/>
          </a:prstGeom>
          <a:noFill/>
        </p:spPr>
        <p:txBody>
          <a:bodyPr wrap="square" rtlCol="0">
            <a:spAutoFit/>
          </a:bodyPr>
          <a:lstStyle/>
          <a:p>
            <a:pPr>
              <a:spcBef>
                <a:spcPct val="0"/>
              </a:spcBef>
            </a:pPr>
            <a:r>
              <a:rPr lang="en-CA" sz="2800" b="1" dirty="0">
                <a:latin typeface="Calibri" panose="020F0502020204030204" pitchFamily="34" charset="0"/>
                <a:ea typeface="Calibri" panose="020F0502020204030204" pitchFamily="34" charset="0"/>
                <a:cs typeface="Calibri" panose="020F0502020204030204" pitchFamily="34" charset="0"/>
              </a:rPr>
              <a:t>Gradient Boosting Machines (XGBoost)</a:t>
            </a:r>
          </a:p>
        </p:txBody>
      </p:sp>
      <p:pic>
        <p:nvPicPr>
          <p:cNvPr id="12" name="Picture 11">
            <a:extLst>
              <a:ext uri="{FF2B5EF4-FFF2-40B4-BE49-F238E27FC236}">
                <a16:creationId xmlns:a16="http://schemas.microsoft.com/office/drawing/2014/main" id="{B3B63774-FE25-2552-76C5-CDBE5C23D876}"/>
              </a:ext>
            </a:extLst>
          </p:cNvPr>
          <p:cNvPicPr>
            <a:picLocks noChangeAspect="1"/>
          </p:cNvPicPr>
          <p:nvPr/>
        </p:nvPicPr>
        <p:blipFill>
          <a:blip r:embed="rId4"/>
          <a:stretch>
            <a:fillRect/>
          </a:stretch>
        </p:blipFill>
        <p:spPr>
          <a:xfrm>
            <a:off x="8356067" y="3872203"/>
            <a:ext cx="3665538" cy="2285294"/>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2F3717AC-5F82-9467-B216-A0F8BBD4405B}"/>
                  </a:ext>
                </a:extLst>
              </p14:cNvPr>
              <p14:cNvContentPartPr/>
              <p14:nvPr/>
            </p14:nvContentPartPr>
            <p14:xfrm>
              <a:off x="1250008" y="3946790"/>
              <a:ext cx="437760" cy="360"/>
            </p14:xfrm>
          </p:contentPart>
        </mc:Choice>
        <mc:Fallback xmlns="">
          <p:pic>
            <p:nvPicPr>
              <p:cNvPr id="16" name="Ink 15">
                <a:extLst>
                  <a:ext uri="{FF2B5EF4-FFF2-40B4-BE49-F238E27FC236}">
                    <a16:creationId xmlns:a16="http://schemas.microsoft.com/office/drawing/2014/main" id="{2F3717AC-5F82-9467-B216-A0F8BBD4405B}"/>
                  </a:ext>
                </a:extLst>
              </p:cNvPr>
              <p:cNvPicPr/>
              <p:nvPr/>
            </p:nvPicPr>
            <p:blipFill>
              <a:blip r:embed="rId6"/>
              <a:stretch>
                <a:fillRect/>
              </a:stretch>
            </p:blipFill>
            <p:spPr>
              <a:xfrm>
                <a:off x="1196368" y="3838790"/>
                <a:ext cx="545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D6472F2D-506C-A1C9-915C-F14BC34DF049}"/>
                  </a:ext>
                </a:extLst>
              </p14:cNvPr>
              <p14:cNvContentPartPr/>
              <p14:nvPr/>
            </p14:nvContentPartPr>
            <p14:xfrm>
              <a:off x="4991848" y="3984230"/>
              <a:ext cx="288360" cy="360"/>
            </p14:xfrm>
          </p:contentPart>
        </mc:Choice>
        <mc:Fallback xmlns="">
          <p:pic>
            <p:nvPicPr>
              <p:cNvPr id="17" name="Ink 16">
                <a:extLst>
                  <a:ext uri="{FF2B5EF4-FFF2-40B4-BE49-F238E27FC236}">
                    <a16:creationId xmlns:a16="http://schemas.microsoft.com/office/drawing/2014/main" id="{D6472F2D-506C-A1C9-915C-F14BC34DF049}"/>
                  </a:ext>
                </a:extLst>
              </p:cNvPr>
              <p:cNvPicPr/>
              <p:nvPr/>
            </p:nvPicPr>
            <p:blipFill>
              <a:blip r:embed="rId8"/>
              <a:stretch>
                <a:fillRect/>
              </a:stretch>
            </p:blipFill>
            <p:spPr>
              <a:xfrm>
                <a:off x="4937848" y="3876230"/>
                <a:ext cx="396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0634ECAD-A27B-2379-A7F6-4524A1AD4407}"/>
                  </a:ext>
                </a:extLst>
              </p14:cNvPr>
              <p14:cNvContentPartPr/>
              <p14:nvPr/>
            </p14:nvContentPartPr>
            <p14:xfrm>
              <a:off x="9059848" y="3946790"/>
              <a:ext cx="279000" cy="360"/>
            </p14:xfrm>
          </p:contentPart>
        </mc:Choice>
        <mc:Fallback xmlns="">
          <p:pic>
            <p:nvPicPr>
              <p:cNvPr id="18" name="Ink 17">
                <a:extLst>
                  <a:ext uri="{FF2B5EF4-FFF2-40B4-BE49-F238E27FC236}">
                    <a16:creationId xmlns:a16="http://schemas.microsoft.com/office/drawing/2014/main" id="{0634ECAD-A27B-2379-A7F6-4524A1AD4407}"/>
                  </a:ext>
                </a:extLst>
              </p:cNvPr>
              <p:cNvPicPr/>
              <p:nvPr/>
            </p:nvPicPr>
            <p:blipFill>
              <a:blip r:embed="rId10"/>
              <a:stretch>
                <a:fillRect/>
              </a:stretch>
            </p:blipFill>
            <p:spPr>
              <a:xfrm>
                <a:off x="9006208" y="3838790"/>
                <a:ext cx="386640" cy="216000"/>
              </a:xfrm>
              <a:prstGeom prst="rect">
                <a:avLst/>
              </a:prstGeom>
            </p:spPr>
          </p:pic>
        </mc:Fallback>
      </mc:AlternateContent>
    </p:spTree>
    <p:extLst>
      <p:ext uri="{BB962C8B-B14F-4D97-AF65-F5344CB8AC3E}">
        <p14:creationId xmlns:p14="http://schemas.microsoft.com/office/powerpoint/2010/main" val="3939991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94B0E2-52F1-47A9-B0CD-64F57F5DE476}"/>
              </a:ext>
            </a:extLst>
          </p:cNvPr>
          <p:cNvSpPr txBox="1"/>
          <p:nvPr/>
        </p:nvSpPr>
        <p:spPr>
          <a:xfrm>
            <a:off x="190500" y="241300"/>
            <a:ext cx="11811000" cy="800219"/>
          </a:xfrm>
          <a:prstGeom prst="rect">
            <a:avLst/>
          </a:prstGeom>
          <a:noFill/>
        </p:spPr>
        <p:txBody>
          <a:bodyPr wrap="square" lIns="0" tIns="0" rIns="0" bIns="0" rtlCol="0">
            <a:spAutoFit/>
          </a:bodyPr>
          <a:lstStyle/>
          <a:p>
            <a:pPr algn="ctr"/>
            <a:r>
              <a:rPr lang="en-US" sz="3200" b="1" dirty="0">
                <a:solidFill>
                  <a:schemeClr val="tx1">
                    <a:lumMod val="75000"/>
                    <a:lumOff val="25000"/>
                  </a:schemeClr>
                </a:solidFill>
                <a:latin typeface="+mj-lt"/>
                <a:cs typeface="Segoe UI" panose="020B0502040204020203" pitchFamily="34" charset="0"/>
              </a:rPr>
              <a:t>Capstone II</a:t>
            </a:r>
          </a:p>
          <a:p>
            <a:pPr algn="ctr"/>
            <a:r>
              <a:rPr lang="en-US" sz="2000" dirty="0">
                <a:solidFill>
                  <a:schemeClr val="tx1">
                    <a:lumMod val="75000"/>
                    <a:lumOff val="25000"/>
                  </a:schemeClr>
                </a:solidFill>
                <a:latin typeface="+mj-lt"/>
                <a:cs typeface="Segoe UI" panose="020B0502040204020203" pitchFamily="34" charset="0"/>
              </a:rPr>
              <a:t>Group #3 – Team members</a:t>
            </a:r>
            <a:endParaRPr lang="id-ID" sz="2000" dirty="0">
              <a:solidFill>
                <a:schemeClr val="tx1">
                  <a:lumMod val="75000"/>
                  <a:lumOff val="25000"/>
                </a:schemeClr>
              </a:solidFill>
              <a:latin typeface="+mj-lt"/>
              <a:cs typeface="Segoe UI" panose="020B0502040204020203" pitchFamily="34" charset="0"/>
            </a:endParaRPr>
          </a:p>
        </p:txBody>
      </p:sp>
      <p:sp>
        <p:nvSpPr>
          <p:cNvPr id="53" name="Rectangle 52">
            <a:extLst>
              <a:ext uri="{FF2B5EF4-FFF2-40B4-BE49-F238E27FC236}">
                <a16:creationId xmlns:a16="http://schemas.microsoft.com/office/drawing/2014/main" id="{A6F2075E-6E47-478F-B056-AE9EEE8CE2C6}"/>
              </a:ext>
            </a:extLst>
          </p:cNvPr>
          <p:cNvSpPr/>
          <p:nvPr/>
        </p:nvSpPr>
        <p:spPr>
          <a:xfrm>
            <a:off x="434662" y="4875325"/>
            <a:ext cx="2394104" cy="584775"/>
          </a:xfrm>
          <a:prstGeom prst="rect">
            <a:avLst/>
          </a:prstGeom>
        </p:spPr>
        <p:txBody>
          <a:bodyPr wrap="square" anchor="ctr">
            <a:spAutoFit/>
          </a:bodyPr>
          <a:lstStyle/>
          <a:p>
            <a:pPr algn="ctr"/>
            <a:r>
              <a:rPr lang="en-US" sz="1600" dirty="0">
                <a:solidFill>
                  <a:schemeClr val="tx1">
                    <a:lumMod val="75000"/>
                    <a:lumOff val="25000"/>
                  </a:schemeClr>
                </a:solidFill>
                <a:cs typeface="Segoe UI" panose="020B0502040204020203" pitchFamily="34" charset="0"/>
              </a:rPr>
              <a:t>Srilakshmi Gummadidala</a:t>
            </a:r>
          </a:p>
        </p:txBody>
      </p:sp>
      <p:pic>
        <p:nvPicPr>
          <p:cNvPr id="8" name="Picture 7">
            <a:extLst>
              <a:ext uri="{FF2B5EF4-FFF2-40B4-BE49-F238E27FC236}">
                <a16:creationId xmlns:a16="http://schemas.microsoft.com/office/drawing/2014/main" id="{02136B4E-581E-3733-4741-AD71FAFA57F7}"/>
              </a:ext>
            </a:extLst>
          </p:cNvPr>
          <p:cNvPicPr>
            <a:picLocks noChangeAspect="1"/>
          </p:cNvPicPr>
          <p:nvPr/>
        </p:nvPicPr>
        <p:blipFill>
          <a:blip r:embed="rId3"/>
          <a:stretch>
            <a:fillRect/>
          </a:stretch>
        </p:blipFill>
        <p:spPr>
          <a:xfrm>
            <a:off x="608042" y="2186657"/>
            <a:ext cx="2111171" cy="2484686"/>
          </a:xfrm>
          <a:prstGeom prst="rect">
            <a:avLst/>
          </a:prstGeom>
        </p:spPr>
      </p:pic>
      <p:pic>
        <p:nvPicPr>
          <p:cNvPr id="10" name="Picture 9">
            <a:extLst>
              <a:ext uri="{FF2B5EF4-FFF2-40B4-BE49-F238E27FC236}">
                <a16:creationId xmlns:a16="http://schemas.microsoft.com/office/drawing/2014/main" id="{6556545A-EA63-5300-C245-5AAC996D6586}"/>
              </a:ext>
            </a:extLst>
          </p:cNvPr>
          <p:cNvPicPr>
            <a:picLocks noChangeAspect="1"/>
          </p:cNvPicPr>
          <p:nvPr/>
        </p:nvPicPr>
        <p:blipFill>
          <a:blip r:embed="rId4"/>
          <a:stretch>
            <a:fillRect/>
          </a:stretch>
        </p:blipFill>
        <p:spPr>
          <a:xfrm>
            <a:off x="6310476" y="1733747"/>
            <a:ext cx="2570037" cy="2933478"/>
          </a:xfrm>
          <a:prstGeom prst="rect">
            <a:avLst/>
          </a:prstGeom>
        </p:spPr>
      </p:pic>
      <p:pic>
        <p:nvPicPr>
          <p:cNvPr id="12" name="Picture 11">
            <a:extLst>
              <a:ext uri="{FF2B5EF4-FFF2-40B4-BE49-F238E27FC236}">
                <a16:creationId xmlns:a16="http://schemas.microsoft.com/office/drawing/2014/main" id="{48345B25-0A2E-85D6-4771-5B814B8F63BA}"/>
              </a:ext>
            </a:extLst>
          </p:cNvPr>
          <p:cNvPicPr>
            <a:picLocks noChangeAspect="1"/>
          </p:cNvPicPr>
          <p:nvPr/>
        </p:nvPicPr>
        <p:blipFill>
          <a:blip r:embed="rId5"/>
          <a:stretch>
            <a:fillRect/>
          </a:stretch>
        </p:blipFill>
        <p:spPr>
          <a:xfrm>
            <a:off x="3184072" y="1733747"/>
            <a:ext cx="2661545" cy="2937596"/>
          </a:xfrm>
          <a:prstGeom prst="rect">
            <a:avLst/>
          </a:prstGeom>
        </p:spPr>
      </p:pic>
      <p:pic>
        <p:nvPicPr>
          <p:cNvPr id="14" name="Picture 13">
            <a:extLst>
              <a:ext uri="{FF2B5EF4-FFF2-40B4-BE49-F238E27FC236}">
                <a16:creationId xmlns:a16="http://schemas.microsoft.com/office/drawing/2014/main" id="{5CB0FEA8-B6FA-05CB-A457-E88A43131BFA}"/>
              </a:ext>
            </a:extLst>
          </p:cNvPr>
          <p:cNvPicPr>
            <a:picLocks noChangeAspect="1"/>
          </p:cNvPicPr>
          <p:nvPr/>
        </p:nvPicPr>
        <p:blipFill>
          <a:blip r:embed="rId6"/>
          <a:stretch>
            <a:fillRect/>
          </a:stretch>
        </p:blipFill>
        <p:spPr>
          <a:xfrm>
            <a:off x="9403554" y="2141911"/>
            <a:ext cx="2169265" cy="2525314"/>
          </a:xfrm>
          <a:prstGeom prst="rect">
            <a:avLst/>
          </a:prstGeom>
        </p:spPr>
      </p:pic>
      <p:sp>
        <p:nvSpPr>
          <p:cNvPr id="15" name="Rectangle 14">
            <a:extLst>
              <a:ext uri="{FF2B5EF4-FFF2-40B4-BE49-F238E27FC236}">
                <a16:creationId xmlns:a16="http://schemas.microsoft.com/office/drawing/2014/main" id="{4F5F95D9-560C-24EC-D148-C805AB644AB6}"/>
              </a:ext>
            </a:extLst>
          </p:cNvPr>
          <p:cNvSpPr/>
          <p:nvPr/>
        </p:nvSpPr>
        <p:spPr>
          <a:xfrm>
            <a:off x="3212052" y="4875326"/>
            <a:ext cx="2559864" cy="584775"/>
          </a:xfrm>
          <a:prstGeom prst="rect">
            <a:avLst/>
          </a:prstGeom>
        </p:spPr>
        <p:txBody>
          <a:bodyPr wrap="square" anchor="ctr">
            <a:spAutoFit/>
          </a:bodyPr>
          <a:lstStyle/>
          <a:p>
            <a:pPr algn="ctr"/>
            <a:r>
              <a:rPr lang="en-US" sz="1600" dirty="0">
                <a:solidFill>
                  <a:schemeClr val="tx1">
                    <a:lumMod val="75000"/>
                    <a:lumOff val="25000"/>
                  </a:schemeClr>
                </a:solidFill>
                <a:cs typeface="Segoe UI" panose="020B0502040204020203" pitchFamily="34" charset="0"/>
              </a:rPr>
              <a:t>Vinod Soloman Santhakumar</a:t>
            </a:r>
          </a:p>
        </p:txBody>
      </p:sp>
      <p:sp>
        <p:nvSpPr>
          <p:cNvPr id="16" name="Rectangle 15">
            <a:extLst>
              <a:ext uri="{FF2B5EF4-FFF2-40B4-BE49-F238E27FC236}">
                <a16:creationId xmlns:a16="http://schemas.microsoft.com/office/drawing/2014/main" id="{C7DAE862-F75B-46E7-1FE7-3B90533A8DC5}"/>
              </a:ext>
            </a:extLst>
          </p:cNvPr>
          <p:cNvSpPr/>
          <p:nvPr/>
        </p:nvSpPr>
        <p:spPr>
          <a:xfrm>
            <a:off x="6681966" y="4875326"/>
            <a:ext cx="1827056" cy="338554"/>
          </a:xfrm>
          <a:prstGeom prst="rect">
            <a:avLst/>
          </a:prstGeom>
        </p:spPr>
        <p:txBody>
          <a:bodyPr wrap="square" anchor="ctr">
            <a:spAutoFit/>
          </a:bodyPr>
          <a:lstStyle/>
          <a:p>
            <a:pPr algn="ctr"/>
            <a:r>
              <a:rPr lang="en-US" sz="1600" dirty="0">
                <a:solidFill>
                  <a:schemeClr val="tx1">
                    <a:lumMod val="75000"/>
                    <a:lumOff val="25000"/>
                  </a:schemeClr>
                </a:solidFill>
                <a:cs typeface="Segoe UI" panose="020B0502040204020203" pitchFamily="34" charset="0"/>
              </a:rPr>
              <a:t>Tehsin Shaikh</a:t>
            </a:r>
          </a:p>
        </p:txBody>
      </p:sp>
      <p:sp>
        <p:nvSpPr>
          <p:cNvPr id="17" name="Rectangle 16">
            <a:extLst>
              <a:ext uri="{FF2B5EF4-FFF2-40B4-BE49-F238E27FC236}">
                <a16:creationId xmlns:a16="http://schemas.microsoft.com/office/drawing/2014/main" id="{51101CDA-F0E7-015E-FE1B-831CA6EB3031}"/>
              </a:ext>
            </a:extLst>
          </p:cNvPr>
          <p:cNvSpPr/>
          <p:nvPr/>
        </p:nvSpPr>
        <p:spPr>
          <a:xfrm>
            <a:off x="9337964" y="4889037"/>
            <a:ext cx="2419374" cy="338554"/>
          </a:xfrm>
          <a:prstGeom prst="rect">
            <a:avLst/>
          </a:prstGeom>
        </p:spPr>
        <p:txBody>
          <a:bodyPr wrap="square" anchor="ctr">
            <a:spAutoFit/>
          </a:bodyPr>
          <a:lstStyle/>
          <a:p>
            <a:pPr algn="ctr"/>
            <a:r>
              <a:rPr lang="en-US" sz="1600" dirty="0">
                <a:solidFill>
                  <a:schemeClr val="tx1">
                    <a:lumMod val="75000"/>
                    <a:lumOff val="25000"/>
                  </a:schemeClr>
                </a:solidFill>
                <a:cs typeface="Segoe UI" panose="020B0502040204020203" pitchFamily="34" charset="0"/>
              </a:rPr>
              <a:t>Yen Nga Le</a:t>
            </a:r>
          </a:p>
        </p:txBody>
      </p:sp>
    </p:spTree>
    <p:extLst>
      <p:ext uri="{BB962C8B-B14F-4D97-AF65-F5344CB8AC3E}">
        <p14:creationId xmlns:p14="http://schemas.microsoft.com/office/powerpoint/2010/main" val="3187703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9EB4D-FFCE-24A8-A866-3FCAF6637810}"/>
              </a:ext>
            </a:extLst>
          </p:cNvPr>
          <p:cNvSpPr>
            <a:spLocks noGrp="1"/>
          </p:cNvSpPr>
          <p:nvPr>
            <p:ph type="title"/>
          </p:nvPr>
        </p:nvSpPr>
        <p:spPr>
          <a:xfrm>
            <a:off x="503853" y="243374"/>
            <a:ext cx="11078547" cy="755780"/>
          </a:xfrm>
        </p:spPr>
        <p:txBody>
          <a:bodyPr>
            <a:normAutofit fontScale="90000"/>
          </a:bodyPr>
          <a:lstStyle/>
          <a:p>
            <a:r>
              <a:rPr lang="en-CA" dirty="0">
                <a:latin typeface="Calibri" panose="020F0502020204030204" pitchFamily="34" charset="0"/>
                <a:ea typeface="Calibri" panose="020F0502020204030204" pitchFamily="34" charset="0"/>
                <a:cs typeface="Calibri" panose="020F0502020204030204" pitchFamily="34" charset="0"/>
              </a:rPr>
              <a:t>Lazy Predict Method</a:t>
            </a:r>
          </a:p>
        </p:txBody>
      </p:sp>
      <p:pic>
        <p:nvPicPr>
          <p:cNvPr id="5" name="Content Placeholder 4">
            <a:extLst>
              <a:ext uri="{FF2B5EF4-FFF2-40B4-BE49-F238E27FC236}">
                <a16:creationId xmlns:a16="http://schemas.microsoft.com/office/drawing/2014/main" id="{960B781B-41B1-1928-E40A-EAAC0E9EA2EF}"/>
              </a:ext>
            </a:extLst>
          </p:cNvPr>
          <p:cNvPicPr>
            <a:picLocks noGrp="1" noChangeAspect="1"/>
          </p:cNvPicPr>
          <p:nvPr>
            <p:ph idx="1"/>
          </p:nvPr>
        </p:nvPicPr>
        <p:blipFill>
          <a:blip r:embed="rId2"/>
          <a:stretch>
            <a:fillRect/>
          </a:stretch>
        </p:blipFill>
        <p:spPr>
          <a:xfrm>
            <a:off x="5458408" y="1329612"/>
            <a:ext cx="6191899" cy="5285014"/>
          </a:xfrm>
        </p:spPr>
      </p:pic>
      <p:sp>
        <p:nvSpPr>
          <p:cNvPr id="3" name="TextBox 2">
            <a:extLst>
              <a:ext uri="{FF2B5EF4-FFF2-40B4-BE49-F238E27FC236}">
                <a16:creationId xmlns:a16="http://schemas.microsoft.com/office/drawing/2014/main" id="{EBF212A3-713E-690F-DA8D-161EE4BE0FDE}"/>
              </a:ext>
            </a:extLst>
          </p:cNvPr>
          <p:cNvSpPr txBox="1"/>
          <p:nvPr/>
        </p:nvSpPr>
        <p:spPr>
          <a:xfrm>
            <a:off x="503854" y="1604864"/>
            <a:ext cx="4338734" cy="4992136"/>
          </a:xfrm>
          <a:prstGeom prst="rect">
            <a:avLst/>
          </a:prstGeom>
          <a:noFill/>
        </p:spPr>
        <p:txBody>
          <a:bodyPr wrap="square" rtlCol="0">
            <a:spAutoFit/>
          </a:bodyPr>
          <a:lstStyle/>
          <a:p>
            <a:pPr marL="285750" indent="-285750" algn="just">
              <a:lnSpc>
                <a:spcPct val="110000"/>
              </a:lnSpc>
              <a:spcBef>
                <a:spcPts val="1000"/>
              </a:spcBef>
              <a:buClr>
                <a:schemeClr val="accent5"/>
              </a:buClr>
              <a:buFont typeface="Arial" panose="020B0604020202020204" pitchFamily="34" charset="0"/>
              <a:buChar char="•"/>
            </a:pPr>
            <a:r>
              <a:rPr lang="en-US" dirty="0">
                <a:solidFill>
                  <a:srgbClr val="000000"/>
                </a:solidFill>
                <a:latin typeface="Calibri" panose="020F0502020204030204" pitchFamily="34" charset="0"/>
              </a:rPr>
              <a:t>The Lazy Predict method provides a quick overview of various classifier models' performance without the need for extensive manual configuration.</a:t>
            </a:r>
          </a:p>
          <a:p>
            <a:pPr marL="285750" indent="-285750" algn="just">
              <a:lnSpc>
                <a:spcPct val="110000"/>
              </a:lnSpc>
              <a:spcBef>
                <a:spcPts val="1000"/>
              </a:spcBef>
              <a:buClr>
                <a:schemeClr val="accent5"/>
              </a:buClr>
              <a:buFont typeface="Arial" panose="020B0604020202020204" pitchFamily="34" charset="0"/>
              <a:buChar char="•"/>
            </a:pPr>
            <a:r>
              <a:rPr lang="en-US" dirty="0">
                <a:solidFill>
                  <a:srgbClr val="000000"/>
                </a:solidFill>
                <a:latin typeface="Calibri" panose="020F0502020204030204" pitchFamily="34" charset="0"/>
              </a:rPr>
              <a:t>The Lazy Predict method offers a comprehensive comparison of multiple classifier models, enabling quick identification of the most effective ones for further optimization.</a:t>
            </a:r>
          </a:p>
          <a:p>
            <a:pPr marL="285750" indent="-285750" algn="just">
              <a:lnSpc>
                <a:spcPct val="110000"/>
              </a:lnSpc>
              <a:spcBef>
                <a:spcPts val="1000"/>
              </a:spcBef>
              <a:buClr>
                <a:schemeClr val="accent5"/>
              </a:buClr>
              <a:buFont typeface="Arial" panose="020B0604020202020204" pitchFamily="34" charset="0"/>
              <a:buChar char="•"/>
            </a:pPr>
            <a:r>
              <a:rPr lang="en-US" dirty="0">
                <a:solidFill>
                  <a:srgbClr val="000000"/>
                </a:solidFill>
                <a:latin typeface="Calibri" panose="020F0502020204030204" pitchFamily="34" charset="0"/>
              </a:rPr>
              <a:t>Top-performing models achieved high accuracies, with some reaching 100%.</a:t>
            </a:r>
          </a:p>
          <a:p>
            <a:pPr marL="285750" indent="-285750" algn="just">
              <a:lnSpc>
                <a:spcPct val="110000"/>
              </a:lnSpc>
              <a:spcBef>
                <a:spcPts val="1000"/>
              </a:spcBef>
              <a:buClr>
                <a:schemeClr val="accent5"/>
              </a:buClr>
              <a:buFont typeface="Arial" panose="020B0604020202020204" pitchFamily="34" charset="0"/>
              <a:buChar char="•"/>
            </a:pPr>
            <a:r>
              <a:rPr lang="en-US" dirty="0">
                <a:solidFill>
                  <a:srgbClr val="000000"/>
                </a:solidFill>
                <a:latin typeface="Calibri" panose="020F0502020204030204" pitchFamily="34" charset="0"/>
              </a:rPr>
              <a:t>Less reliable models showed lower accuracy scores.</a:t>
            </a:r>
          </a:p>
          <a:p>
            <a:endParaRPr lang="en-US" sz="1800" dirty="0">
              <a:solidFill>
                <a:srgbClr val="000000"/>
              </a:solidFill>
              <a:latin typeface="Calibri" panose="020F0502020204030204" pitchFamily="34" charset="0"/>
            </a:endParaRPr>
          </a:p>
          <a:p>
            <a:endParaRPr lang="en-CA" dirty="0"/>
          </a:p>
        </p:txBody>
      </p:sp>
    </p:spTree>
    <p:extLst>
      <p:ext uri="{BB962C8B-B14F-4D97-AF65-F5344CB8AC3E}">
        <p14:creationId xmlns:p14="http://schemas.microsoft.com/office/powerpoint/2010/main" val="2043957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9CEBD-9BEC-91C9-AAD4-4798F101AA0D}"/>
              </a:ext>
            </a:extLst>
          </p:cNvPr>
          <p:cNvSpPr>
            <a:spLocks noGrp="1"/>
          </p:cNvSpPr>
          <p:nvPr>
            <p:ph type="title"/>
          </p:nvPr>
        </p:nvSpPr>
        <p:spPr>
          <a:xfrm>
            <a:off x="541176" y="382555"/>
            <a:ext cx="11041224" cy="839755"/>
          </a:xfrm>
        </p:spPr>
        <p:txBody>
          <a:bodyPr>
            <a:normAutofit/>
          </a:bodyPr>
          <a:lstStyle/>
          <a:p>
            <a:r>
              <a:rPr lang="en-CA" sz="4000" dirty="0">
                <a:latin typeface="Calibri" panose="020F0502020204030204" pitchFamily="34" charset="0"/>
                <a:ea typeface="Calibri" panose="020F0502020204030204" pitchFamily="34" charset="0"/>
                <a:cs typeface="Calibri" panose="020F0502020204030204" pitchFamily="34" charset="0"/>
              </a:rPr>
              <a:t>Neural Networks(Fully Connected) </a:t>
            </a:r>
          </a:p>
        </p:txBody>
      </p:sp>
      <p:sp>
        <p:nvSpPr>
          <p:cNvPr id="3" name="Content Placeholder 2">
            <a:extLst>
              <a:ext uri="{FF2B5EF4-FFF2-40B4-BE49-F238E27FC236}">
                <a16:creationId xmlns:a16="http://schemas.microsoft.com/office/drawing/2014/main" id="{0F7D6BC9-E97C-467C-F842-B6B770BC0495}"/>
              </a:ext>
            </a:extLst>
          </p:cNvPr>
          <p:cNvSpPr>
            <a:spLocks noGrp="1"/>
          </p:cNvSpPr>
          <p:nvPr>
            <p:ph idx="1"/>
          </p:nvPr>
        </p:nvSpPr>
        <p:spPr>
          <a:xfrm>
            <a:off x="541176" y="1464906"/>
            <a:ext cx="11466380" cy="4677832"/>
          </a:xfrm>
        </p:spPr>
        <p:txBody>
          <a:bodyPr>
            <a:normAutofit/>
          </a:bodyPr>
          <a:lstStyle/>
          <a:p>
            <a:pPr marL="285750" indent="-285750" algn="just">
              <a:buFont typeface="Arial" panose="020B0604020202020204" pitchFamily="34" charset="0"/>
              <a:buChar char="•"/>
            </a:pPr>
            <a:r>
              <a:rPr lang="en-US" sz="16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As many of our classification models attained exceptionally high accuracy scores, there arises a concern regarding potential overfitting. </a:t>
            </a:r>
          </a:p>
          <a:p>
            <a:pPr marL="285750" indent="-285750" algn="just">
              <a:buFont typeface="Arial" panose="020B0604020202020204" pitchFamily="34" charset="0"/>
              <a:buChar char="•"/>
            </a:pPr>
            <a:r>
              <a:rPr lang="en-US" sz="16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To address this, we advanced towards employing fully connected neural networks, leveraging their ability to handle complex data structures more effectively.</a:t>
            </a:r>
          </a:p>
          <a:p>
            <a:pPr marL="285750" indent="-285750">
              <a:buFont typeface="Arial" panose="020B0604020202020204" pitchFamily="34" charset="0"/>
              <a:buChar char="•"/>
            </a:pPr>
            <a:endPar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CA" sz="1800" dirty="0">
              <a:latin typeface="Calibri" panose="020F0502020204030204" pitchFamily="34" charset="0"/>
              <a:ea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43325B0E-064F-9AE2-7441-4FC0E51E9D5B}"/>
              </a:ext>
            </a:extLst>
          </p:cNvPr>
          <p:cNvSpPr>
            <a:spLocks noChangeArrowheads="1"/>
          </p:cNvSpPr>
          <p:nvPr/>
        </p:nvSpPr>
        <p:spPr bwMode="auto">
          <a:xfrm>
            <a:off x="0" y="-415498"/>
            <a:ext cx="65"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764E0DD9-85EB-EF82-8344-832ACA68E14C}"/>
              </a:ext>
            </a:extLst>
          </p:cNvPr>
          <p:cNvPicPr>
            <a:picLocks noChangeAspect="1"/>
          </p:cNvPicPr>
          <p:nvPr/>
        </p:nvPicPr>
        <p:blipFill>
          <a:blip r:embed="rId2"/>
          <a:stretch>
            <a:fillRect/>
          </a:stretch>
        </p:blipFill>
        <p:spPr>
          <a:xfrm>
            <a:off x="7710943" y="2977282"/>
            <a:ext cx="3939881" cy="3408052"/>
          </a:xfrm>
          <a:prstGeom prst="rect">
            <a:avLst/>
          </a:prstGeom>
        </p:spPr>
      </p:pic>
      <p:sp>
        <p:nvSpPr>
          <p:cNvPr id="8" name="TextBox 7">
            <a:extLst>
              <a:ext uri="{FF2B5EF4-FFF2-40B4-BE49-F238E27FC236}">
                <a16:creationId xmlns:a16="http://schemas.microsoft.com/office/drawing/2014/main" id="{13A61FEB-717B-8BBE-9F44-AF48DD94F037}"/>
              </a:ext>
            </a:extLst>
          </p:cNvPr>
          <p:cNvSpPr txBox="1"/>
          <p:nvPr/>
        </p:nvSpPr>
        <p:spPr>
          <a:xfrm>
            <a:off x="793103" y="3079102"/>
            <a:ext cx="6494106" cy="3462486"/>
          </a:xfrm>
          <a:prstGeom prst="rect">
            <a:avLst/>
          </a:prstGeom>
          <a:noFill/>
        </p:spPr>
        <p:txBody>
          <a:bodyPr wrap="square" rtlCol="0">
            <a:spAutoFit/>
          </a:bodyPr>
          <a:lstStyle/>
          <a:p>
            <a:pPr marL="285750" indent="-285750" algn="just">
              <a:lnSpc>
                <a:spcPct val="110000"/>
              </a:lnSpc>
              <a:spcBef>
                <a:spcPts val="1000"/>
              </a:spcBef>
              <a:buClr>
                <a:schemeClr val="accent5"/>
              </a:buClr>
              <a:buFont typeface="Arial" panose="020B0604020202020204" pitchFamily="34" charset="0"/>
              <a:buChar char="•"/>
            </a:pPr>
            <a:r>
              <a:rPr lang="en-US" sz="1600" dirty="0">
                <a:solidFill>
                  <a:srgbClr val="0D0D0D"/>
                </a:solidFill>
                <a:latin typeface="Calibri" panose="020F0502020204030204" pitchFamily="34" charset="0"/>
                <a:ea typeface="Calibri" panose="020F0502020204030204" pitchFamily="34" charset="0"/>
                <a:cs typeface="Calibri" panose="020F0502020204030204" pitchFamily="34" charset="0"/>
              </a:rPr>
              <a:t>The neural network model was trained over 10 epochs, complied using “Adam” optimizer.</a:t>
            </a:r>
          </a:p>
          <a:p>
            <a:pPr marL="285750" marR="0" lvl="0" indent="-285750" algn="just" fontAlgn="base">
              <a:lnSpc>
                <a:spcPct val="110000"/>
              </a:lnSpc>
              <a:spcBef>
                <a:spcPts val="1000"/>
              </a:spcBef>
              <a:spcAft>
                <a:spcPct val="0"/>
              </a:spcAft>
              <a:buClr>
                <a:schemeClr val="accent5"/>
              </a:buClr>
              <a:buSzTx/>
              <a:buFont typeface="Arial" panose="020B0604020202020204" pitchFamily="34" charset="0"/>
              <a:buChar char="•"/>
              <a:tabLst/>
            </a:pPr>
            <a:r>
              <a:rPr lang="en-US" altLang="en-US" sz="1600" dirty="0">
                <a:solidFill>
                  <a:srgbClr val="0D0D0D"/>
                </a:solidFill>
                <a:latin typeface="Calibri" panose="020F0502020204030204" pitchFamily="34" charset="0"/>
                <a:ea typeface="Calibri" panose="020F0502020204030204" pitchFamily="34" charset="0"/>
                <a:cs typeface="Calibri" panose="020F0502020204030204" pitchFamily="34" charset="0"/>
              </a:rPr>
              <a:t>The model achieved a test accuracy of 86.25%, indicating its generalization performance on unseen data.</a:t>
            </a:r>
          </a:p>
          <a:p>
            <a:pPr marL="285750" marR="0" lvl="0" indent="-285750" algn="just" fontAlgn="base">
              <a:lnSpc>
                <a:spcPct val="110000"/>
              </a:lnSpc>
              <a:spcBef>
                <a:spcPts val="1000"/>
              </a:spcBef>
              <a:spcAft>
                <a:spcPct val="0"/>
              </a:spcAft>
              <a:buClr>
                <a:schemeClr val="accent5"/>
              </a:buClr>
              <a:buSzTx/>
              <a:buFont typeface="Arial" panose="020B0604020202020204" pitchFamily="34" charset="0"/>
              <a:buChar char="•"/>
              <a:tabLst/>
            </a:pPr>
            <a:r>
              <a:rPr lang="en-US" altLang="en-US" sz="1600" dirty="0">
                <a:solidFill>
                  <a:srgbClr val="0D0D0D"/>
                </a:solidFill>
                <a:latin typeface="Calibri" panose="020F0502020204030204" pitchFamily="34" charset="0"/>
                <a:ea typeface="Calibri" panose="020F0502020204030204" pitchFamily="34" charset="0"/>
                <a:cs typeface="Calibri" panose="020F0502020204030204" pitchFamily="34" charset="0"/>
              </a:rPr>
              <a:t>The precision, recall, and F1-score for each crime category varied, with higher scores for more prevalent categories and lower scores for less frequent ones.</a:t>
            </a:r>
          </a:p>
          <a:p>
            <a:pPr marL="285750" marR="0" lvl="0" indent="-285750" algn="just" fontAlgn="base">
              <a:lnSpc>
                <a:spcPct val="110000"/>
              </a:lnSpc>
              <a:spcBef>
                <a:spcPts val="1000"/>
              </a:spcBef>
              <a:spcAft>
                <a:spcPct val="0"/>
              </a:spcAft>
              <a:buClr>
                <a:schemeClr val="accent5"/>
              </a:buClr>
              <a:buSzTx/>
              <a:buFont typeface="Arial" panose="020B0604020202020204" pitchFamily="34" charset="0"/>
              <a:buChar char="•"/>
              <a:tabLst/>
            </a:pPr>
            <a:r>
              <a:rPr lang="en-US" altLang="en-US" sz="1600" dirty="0">
                <a:solidFill>
                  <a:srgbClr val="0D0D0D"/>
                </a:solidFill>
                <a:latin typeface="Calibri" panose="020F0502020204030204" pitchFamily="34" charset="0"/>
                <a:ea typeface="Calibri" panose="020F0502020204030204" pitchFamily="34" charset="0"/>
                <a:cs typeface="Calibri" panose="020F0502020204030204" pitchFamily="34" charset="0"/>
              </a:rPr>
              <a:t>Overall, the model demonstrated reasonable performance in classifying crime categories, with room for improvement in handling less represented categories.</a:t>
            </a:r>
          </a:p>
          <a:p>
            <a:endParaRPr lang="en-CA" dirty="0"/>
          </a:p>
        </p:txBody>
      </p:sp>
    </p:spTree>
    <p:extLst>
      <p:ext uri="{BB962C8B-B14F-4D97-AF65-F5344CB8AC3E}">
        <p14:creationId xmlns:p14="http://schemas.microsoft.com/office/powerpoint/2010/main" val="1312877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F4F2-9625-4CEC-12C7-B7F285B8EAE6}"/>
              </a:ext>
            </a:extLst>
          </p:cNvPr>
          <p:cNvSpPr>
            <a:spLocks noGrp="1"/>
          </p:cNvSpPr>
          <p:nvPr>
            <p:ph type="title"/>
          </p:nvPr>
        </p:nvSpPr>
        <p:spPr>
          <a:xfrm>
            <a:off x="609600" y="335902"/>
            <a:ext cx="10972800" cy="587829"/>
          </a:xfrm>
        </p:spPr>
        <p:txBody>
          <a:bodyPr>
            <a:noAutofit/>
          </a:bodyPr>
          <a:lstStyle/>
          <a:p>
            <a:r>
              <a:rPr lang="en-CA" sz="4000" dirty="0">
                <a:latin typeface="Calibri" panose="020F0502020204030204" pitchFamily="34" charset="0"/>
                <a:ea typeface="Calibri" panose="020F0502020204030204" pitchFamily="34" charset="0"/>
                <a:cs typeface="Calibri" panose="020F0502020204030204" pitchFamily="34" charset="0"/>
              </a:rPr>
              <a:t>Time Series Analysis</a:t>
            </a:r>
          </a:p>
        </p:txBody>
      </p:sp>
      <p:sp>
        <p:nvSpPr>
          <p:cNvPr id="3" name="Content Placeholder 2">
            <a:extLst>
              <a:ext uri="{FF2B5EF4-FFF2-40B4-BE49-F238E27FC236}">
                <a16:creationId xmlns:a16="http://schemas.microsoft.com/office/drawing/2014/main" id="{2368D9A7-E39B-988A-7ACE-0D03FA676DB1}"/>
              </a:ext>
            </a:extLst>
          </p:cNvPr>
          <p:cNvSpPr>
            <a:spLocks noGrp="1"/>
          </p:cNvSpPr>
          <p:nvPr>
            <p:ph idx="1"/>
          </p:nvPr>
        </p:nvSpPr>
        <p:spPr>
          <a:xfrm>
            <a:off x="690465" y="1240971"/>
            <a:ext cx="10891935" cy="4901767"/>
          </a:xfrm>
        </p:spPr>
        <p:txBody>
          <a:bodyPr>
            <a:normAutofit/>
          </a:bodyPr>
          <a:lstStyle/>
          <a:p>
            <a:pPr marL="285750" indent="-285750">
              <a:buFont typeface="Arial" panose="020B0604020202020204" pitchFamily="34" charset="0"/>
              <a:buChar char="•"/>
            </a:pPr>
            <a:r>
              <a:rPr lang="en-US" sz="1600" b="0" i="0" u="none" strike="noStrike" baseline="0" dirty="0">
                <a:solidFill>
                  <a:srgbClr val="000000"/>
                </a:solidFill>
                <a:latin typeface="Calibri" panose="020F0502020204030204" pitchFamily="34" charset="0"/>
              </a:rPr>
              <a:t>Given the temporal nature of our data patterns, we've chosen to extend our analysis by integrating time series analysis techniques, including seasonal ARIMA (SARIMA) and long short-term memory (LSTM) models.</a:t>
            </a:r>
            <a:endParaRPr lang="en-CA" sz="1600" b="1" dirty="0">
              <a:latin typeface="Calibri" panose="020F0502020204030204" pitchFamily="34" charset="0"/>
              <a:ea typeface="Calibri" panose="020F0502020204030204" pitchFamily="34" charset="0"/>
              <a:cs typeface="Calibri" panose="020F0502020204030204" pitchFamily="34" charset="0"/>
            </a:endParaRPr>
          </a:p>
          <a:p>
            <a:r>
              <a:rPr lang="en-CA" sz="2400" b="1" dirty="0">
                <a:latin typeface="Calibri" panose="020F0502020204030204" pitchFamily="34" charset="0"/>
                <a:ea typeface="Calibri" panose="020F0502020204030204" pitchFamily="34" charset="0"/>
                <a:cs typeface="Calibri" panose="020F0502020204030204" pitchFamily="34" charset="0"/>
              </a:rPr>
              <a:t> SARIMAX Model:</a:t>
            </a:r>
            <a:endParaRPr lang="en-US" sz="2400" b="1" i="0" u="none" strike="noStrike" baseline="0" dirty="0">
              <a:solidFill>
                <a:srgbClr val="000000"/>
              </a:solidFill>
              <a:latin typeface="Calibri" panose="020F0502020204030204" pitchFamily="34" charset="0"/>
            </a:endParaRPr>
          </a:p>
          <a:p>
            <a:pPr marL="285750" indent="-285750">
              <a:buFont typeface="Arial" panose="020B0604020202020204" pitchFamily="34" charset="0"/>
              <a:buChar char="•"/>
            </a:pPr>
            <a:r>
              <a:rPr lang="en-US" sz="1600" b="0" i="0" u="none" strike="noStrike" baseline="0" dirty="0">
                <a:solidFill>
                  <a:srgbClr val="000000"/>
                </a:solidFill>
                <a:latin typeface="Calibri" panose="020F0502020204030204" pitchFamily="34" charset="0"/>
              </a:rPr>
              <a:t>Based on the Augmented Dickey-Fuller test results(P &gt; 0.05) indicating the presence of seasonality and trend components in the data, we opted for the SARIMAX (Seasonal Autoregressive Integrated Moving Average with Exogenous Variables) model for further analysis.</a:t>
            </a:r>
            <a:endParaRPr lang="en-CA" sz="1600" dirty="0"/>
          </a:p>
        </p:txBody>
      </p:sp>
      <p:sp>
        <p:nvSpPr>
          <p:cNvPr id="5" name="TextBox 4">
            <a:extLst>
              <a:ext uri="{FF2B5EF4-FFF2-40B4-BE49-F238E27FC236}">
                <a16:creationId xmlns:a16="http://schemas.microsoft.com/office/drawing/2014/main" id="{0EC0C02E-3E5C-4F24-F7BF-43B76AB50217}"/>
              </a:ext>
            </a:extLst>
          </p:cNvPr>
          <p:cNvSpPr txBox="1"/>
          <p:nvPr/>
        </p:nvSpPr>
        <p:spPr>
          <a:xfrm>
            <a:off x="839755" y="3429000"/>
            <a:ext cx="5144677" cy="3700500"/>
          </a:xfrm>
          <a:prstGeom prst="rect">
            <a:avLst/>
          </a:prstGeom>
          <a:noFill/>
        </p:spPr>
        <p:txBody>
          <a:bodyPr wrap="square">
            <a:spAutoFit/>
          </a:bodyPr>
          <a:lstStyle/>
          <a:p>
            <a:r>
              <a:rPr lang="en-US" sz="1800" b="1" i="0" u="none" strike="noStrike" baseline="0" dirty="0">
                <a:solidFill>
                  <a:srgbClr val="000000"/>
                </a:solidFill>
                <a:latin typeface="Calibri" panose="020F0502020204030204" pitchFamily="34" charset="0"/>
              </a:rPr>
              <a:t>One Step Forecasting using SARIMAX model (2,1,2):</a:t>
            </a:r>
            <a:endParaRPr lang="en-US" b="1" dirty="0">
              <a:solidFill>
                <a:srgbClr val="000000"/>
              </a:solidFill>
              <a:latin typeface="Calibri" panose="020F0502020204030204" pitchFamily="34" charset="0"/>
            </a:endParaRPr>
          </a:p>
          <a:p>
            <a:pPr marL="285750" indent="-285750" algn="just">
              <a:lnSpc>
                <a:spcPct val="110000"/>
              </a:lnSpc>
              <a:spcBef>
                <a:spcPts val="1000"/>
              </a:spcBef>
              <a:buClr>
                <a:schemeClr val="accent5"/>
              </a:buClr>
              <a:buFont typeface="Arial" panose="020B0604020202020204" pitchFamily="34" charset="0"/>
              <a:buChar char="•"/>
            </a:pPr>
            <a:r>
              <a:rPr lang="en-US" sz="1600" dirty="0">
                <a:solidFill>
                  <a:srgbClr val="000000"/>
                </a:solidFill>
                <a:latin typeface="Calibri" panose="020F0502020204030204" pitchFamily="34" charset="0"/>
              </a:rPr>
              <a:t>The one-step forecast generated from SARIMAX model forecasts events for the next twelve months.</a:t>
            </a:r>
          </a:p>
          <a:p>
            <a:pPr marL="285750" indent="-285750" algn="just">
              <a:lnSpc>
                <a:spcPct val="110000"/>
              </a:lnSpc>
              <a:spcBef>
                <a:spcPts val="1000"/>
              </a:spcBef>
              <a:buClr>
                <a:schemeClr val="accent5"/>
              </a:buClr>
              <a:buFont typeface="Arial" panose="020B0604020202020204" pitchFamily="34" charset="0"/>
              <a:buChar char="•"/>
            </a:pPr>
            <a:r>
              <a:rPr lang="en-US" sz="1600" dirty="0">
                <a:solidFill>
                  <a:srgbClr val="000000"/>
                </a:solidFill>
                <a:latin typeface="Calibri" panose="020F0502020204030204" pitchFamily="34" charset="0"/>
              </a:rPr>
              <a:t>Predicted mean values show an increasing trend over time.</a:t>
            </a:r>
          </a:p>
          <a:p>
            <a:pPr marL="285750" indent="-285750" algn="just">
              <a:lnSpc>
                <a:spcPct val="110000"/>
              </a:lnSpc>
              <a:spcBef>
                <a:spcPts val="1000"/>
              </a:spcBef>
              <a:buClr>
                <a:schemeClr val="accent5"/>
              </a:buClr>
              <a:buFont typeface="Arial" panose="020B0604020202020204" pitchFamily="34" charset="0"/>
              <a:buChar char="•"/>
            </a:pPr>
            <a:r>
              <a:rPr lang="en-US" sz="1600" dirty="0">
                <a:solidFill>
                  <a:srgbClr val="000000"/>
                </a:solidFill>
                <a:latin typeface="Calibri" panose="020F0502020204030204" pitchFamily="34" charset="0"/>
              </a:rPr>
              <a:t>Fluctuations are observed in certain months.</a:t>
            </a:r>
          </a:p>
          <a:p>
            <a:pPr marL="285750" indent="-285750" algn="just">
              <a:lnSpc>
                <a:spcPct val="110000"/>
              </a:lnSpc>
              <a:spcBef>
                <a:spcPts val="1000"/>
              </a:spcBef>
              <a:buClr>
                <a:schemeClr val="accent5"/>
              </a:buClr>
              <a:buFont typeface="Arial" panose="020B0604020202020204" pitchFamily="34" charset="0"/>
              <a:buChar char="•"/>
            </a:pPr>
            <a:r>
              <a:rPr lang="en-US" sz="1600" dirty="0">
                <a:solidFill>
                  <a:srgbClr val="000000"/>
                </a:solidFill>
                <a:latin typeface="Calibri" panose="020F0502020204030204" pitchFamily="34" charset="0"/>
              </a:rPr>
              <a:t>Confidence intervals provide the likely range for actual values.</a:t>
            </a:r>
          </a:p>
          <a:p>
            <a:pPr marL="285750" indent="-285750" algn="just">
              <a:lnSpc>
                <a:spcPct val="110000"/>
              </a:lnSpc>
              <a:spcBef>
                <a:spcPts val="1000"/>
              </a:spcBef>
              <a:buClr>
                <a:schemeClr val="accent5"/>
              </a:buClr>
              <a:buFont typeface="Arial" panose="020B0604020202020204" pitchFamily="34" charset="0"/>
              <a:buChar char="•"/>
            </a:pPr>
            <a:r>
              <a:rPr lang="en-US" sz="1600" dirty="0">
                <a:solidFill>
                  <a:srgbClr val="000000"/>
                </a:solidFill>
                <a:latin typeface="Calibri" panose="020F0502020204030204" pitchFamily="34" charset="0"/>
              </a:rPr>
              <a:t>Lower and upper limits give bounds for the forecasts. </a:t>
            </a:r>
          </a:p>
          <a:p>
            <a:pPr marL="285750" indent="-285750">
              <a:buFont typeface="Arial" panose="020B0604020202020204" pitchFamily="34" charset="0"/>
              <a:buChar char="•"/>
            </a:pPr>
            <a:endParaRPr lang="en-US" sz="1600" dirty="0">
              <a:solidFill>
                <a:srgbClr val="000000"/>
              </a:solidFill>
              <a:latin typeface="Calibri" panose="020F0502020204030204" pitchFamily="34" charset="0"/>
            </a:endParaRPr>
          </a:p>
          <a:p>
            <a:endParaRPr lang="en-CA" dirty="0"/>
          </a:p>
        </p:txBody>
      </p:sp>
      <p:pic>
        <p:nvPicPr>
          <p:cNvPr id="7" name="Picture 6">
            <a:extLst>
              <a:ext uri="{FF2B5EF4-FFF2-40B4-BE49-F238E27FC236}">
                <a16:creationId xmlns:a16="http://schemas.microsoft.com/office/drawing/2014/main" id="{EF10C2B5-8158-15B1-5BF2-3B404D0DCEDB}"/>
              </a:ext>
            </a:extLst>
          </p:cNvPr>
          <p:cNvPicPr>
            <a:picLocks noChangeAspect="1"/>
          </p:cNvPicPr>
          <p:nvPr/>
        </p:nvPicPr>
        <p:blipFill>
          <a:blip r:embed="rId2"/>
          <a:stretch>
            <a:fillRect/>
          </a:stretch>
        </p:blipFill>
        <p:spPr>
          <a:xfrm>
            <a:off x="6136432" y="3162635"/>
            <a:ext cx="5741437" cy="3581961"/>
          </a:xfrm>
          <a:prstGeom prst="rect">
            <a:avLst/>
          </a:prstGeom>
        </p:spPr>
      </p:pic>
    </p:spTree>
    <p:extLst>
      <p:ext uri="{BB962C8B-B14F-4D97-AF65-F5344CB8AC3E}">
        <p14:creationId xmlns:p14="http://schemas.microsoft.com/office/powerpoint/2010/main" val="2138494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ADDBF2-FBF3-6EC7-E408-94527E542D1B}"/>
              </a:ext>
            </a:extLst>
          </p:cNvPr>
          <p:cNvSpPr>
            <a:spLocks noGrp="1"/>
          </p:cNvSpPr>
          <p:nvPr>
            <p:ph idx="1"/>
          </p:nvPr>
        </p:nvSpPr>
        <p:spPr>
          <a:xfrm>
            <a:off x="609600" y="755780"/>
            <a:ext cx="10972800" cy="5386958"/>
          </a:xfrm>
        </p:spPr>
        <p:txBody>
          <a:bodyPr>
            <a:norm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LSTM (Long Short-Term Memory) Model: </a:t>
            </a:r>
            <a:endParaRPr lang="en-US" sz="1600" dirty="0">
              <a:solidFill>
                <a:srgbClr val="000000"/>
              </a:solidFill>
              <a:latin typeface="Calibri" panose="020F0502020204030204" pitchFamily="34" charset="0"/>
            </a:endParaRPr>
          </a:p>
          <a:p>
            <a:pPr marL="285750" indent="-285750">
              <a:buFont typeface="Arial" panose="020B0604020202020204" pitchFamily="34" charset="0"/>
              <a:buChar char="•"/>
            </a:pPr>
            <a:r>
              <a:rPr lang="en-US" sz="1600" b="0" i="0" u="none" strike="noStrike" baseline="0" dirty="0">
                <a:solidFill>
                  <a:srgbClr val="000000"/>
                </a:solidFill>
                <a:latin typeface="Calibri" panose="020F0502020204030204" pitchFamily="34" charset="0"/>
              </a:rPr>
              <a:t>LSTMs are well-suited for capturing long-term dependencies and patterns in sequential data due to their ability to remember information over extended time intervals. </a:t>
            </a:r>
          </a:p>
          <a:p>
            <a:pPr marL="285750" indent="-285750">
              <a:buFont typeface="Arial" panose="020B0604020202020204" pitchFamily="34" charset="0"/>
              <a:buChar char="•"/>
            </a:pPr>
            <a:r>
              <a:rPr lang="en-US" sz="1600" b="0" i="0" u="none" strike="noStrike" baseline="0" dirty="0">
                <a:solidFill>
                  <a:srgbClr val="000000"/>
                </a:solidFill>
                <a:latin typeface="Calibri" panose="020F0502020204030204" pitchFamily="34" charset="0"/>
              </a:rPr>
              <a:t>By training an LSTM model on historical crime rate data, we aim to leverage its capacity to learn from past observations and make accurate predictions for future time points. </a:t>
            </a:r>
            <a:endParaRPr lang="en-CA" sz="1600" dirty="0"/>
          </a:p>
        </p:txBody>
      </p:sp>
      <p:pic>
        <p:nvPicPr>
          <p:cNvPr id="5" name="Picture 4">
            <a:extLst>
              <a:ext uri="{FF2B5EF4-FFF2-40B4-BE49-F238E27FC236}">
                <a16:creationId xmlns:a16="http://schemas.microsoft.com/office/drawing/2014/main" id="{943A1DDD-1B16-6033-0F27-D1B5732DEE0C}"/>
              </a:ext>
            </a:extLst>
          </p:cNvPr>
          <p:cNvPicPr>
            <a:picLocks noChangeAspect="1"/>
          </p:cNvPicPr>
          <p:nvPr/>
        </p:nvPicPr>
        <p:blipFill>
          <a:blip r:embed="rId2"/>
          <a:stretch>
            <a:fillRect/>
          </a:stretch>
        </p:blipFill>
        <p:spPr>
          <a:xfrm>
            <a:off x="513184" y="2780522"/>
            <a:ext cx="5421085" cy="3862874"/>
          </a:xfrm>
          <a:prstGeom prst="rect">
            <a:avLst/>
          </a:prstGeom>
        </p:spPr>
      </p:pic>
      <p:pic>
        <p:nvPicPr>
          <p:cNvPr id="7" name="Picture 6">
            <a:extLst>
              <a:ext uri="{FF2B5EF4-FFF2-40B4-BE49-F238E27FC236}">
                <a16:creationId xmlns:a16="http://schemas.microsoft.com/office/drawing/2014/main" id="{861B7E58-33E5-F0D3-D46B-9011014BBC91}"/>
              </a:ext>
            </a:extLst>
          </p:cNvPr>
          <p:cNvPicPr>
            <a:picLocks noChangeAspect="1"/>
          </p:cNvPicPr>
          <p:nvPr/>
        </p:nvPicPr>
        <p:blipFill>
          <a:blip r:embed="rId3"/>
          <a:stretch>
            <a:fillRect/>
          </a:stretch>
        </p:blipFill>
        <p:spPr>
          <a:xfrm>
            <a:off x="6257733" y="2780522"/>
            <a:ext cx="5526830" cy="3862874"/>
          </a:xfrm>
          <a:prstGeom prst="rect">
            <a:avLst/>
          </a:prstGeom>
        </p:spPr>
      </p:pic>
    </p:spTree>
    <p:extLst>
      <p:ext uri="{BB962C8B-B14F-4D97-AF65-F5344CB8AC3E}">
        <p14:creationId xmlns:p14="http://schemas.microsoft.com/office/powerpoint/2010/main" val="1714201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60BB-D48F-ED82-07F7-CE309A53567F}"/>
              </a:ext>
            </a:extLst>
          </p:cNvPr>
          <p:cNvSpPr>
            <a:spLocks noGrp="1"/>
          </p:cNvSpPr>
          <p:nvPr>
            <p:ph type="title"/>
          </p:nvPr>
        </p:nvSpPr>
        <p:spPr>
          <a:xfrm>
            <a:off x="609600" y="0"/>
            <a:ext cx="10972800" cy="905069"/>
          </a:xfrm>
        </p:spPr>
        <p:txBody>
          <a:bodyPr>
            <a:normAutofit/>
          </a:bodyPr>
          <a:lstStyle/>
          <a:p>
            <a:r>
              <a:rPr lang="en-CA" sz="4000" dirty="0">
                <a:latin typeface="Calibri" panose="020F0502020204030204" pitchFamily="34" charset="0"/>
                <a:ea typeface="Calibri" panose="020F0502020204030204" pitchFamily="34" charset="0"/>
                <a:cs typeface="Calibri" panose="020F0502020204030204" pitchFamily="34" charset="0"/>
              </a:rPr>
              <a:t>Interpretation</a:t>
            </a:r>
          </a:p>
        </p:txBody>
      </p:sp>
      <p:sp>
        <p:nvSpPr>
          <p:cNvPr id="3" name="Content Placeholder 2">
            <a:extLst>
              <a:ext uri="{FF2B5EF4-FFF2-40B4-BE49-F238E27FC236}">
                <a16:creationId xmlns:a16="http://schemas.microsoft.com/office/drawing/2014/main" id="{5837F69D-3C80-6D42-692A-5E5B769A8E22}"/>
              </a:ext>
            </a:extLst>
          </p:cNvPr>
          <p:cNvSpPr>
            <a:spLocks noGrp="1"/>
          </p:cNvSpPr>
          <p:nvPr>
            <p:ph idx="1"/>
          </p:nvPr>
        </p:nvSpPr>
        <p:spPr>
          <a:xfrm>
            <a:off x="609600" y="1099414"/>
            <a:ext cx="10972800" cy="5525321"/>
          </a:xfrm>
        </p:spPr>
        <p:txBody>
          <a:bodyPr>
            <a:normAutofit fontScale="77500" lnSpcReduction="20000"/>
          </a:bodyPr>
          <a:lstStyle/>
          <a:p>
            <a:r>
              <a:rPr lang="en-US" sz="2200" b="0" i="0" u="none" strike="noStrike" baseline="0" dirty="0">
                <a:solidFill>
                  <a:srgbClr val="000000"/>
                </a:solidFill>
                <a:latin typeface="Calibri" panose="020F0502020204030204" pitchFamily="34" charset="0"/>
              </a:rPr>
              <a:t>Based on the extensive analysis and results obtained from our crime rate analysis project, several key interpretations emerge: </a:t>
            </a:r>
          </a:p>
          <a:p>
            <a:pPr marL="342900" indent="-342900" algn="just">
              <a:lnSpc>
                <a:spcPct val="150000"/>
              </a:lnSpc>
              <a:buFont typeface="+mj-lt"/>
              <a:buAutoNum type="arabicPeriod"/>
            </a:pPr>
            <a:r>
              <a:rPr lang="en-US" sz="2200" b="1" i="0" u="none" strike="noStrike" baseline="0" dirty="0">
                <a:solidFill>
                  <a:srgbClr val="000000"/>
                </a:solidFill>
                <a:latin typeface="Calibri" panose="020F0502020204030204" pitchFamily="34" charset="0"/>
              </a:rPr>
              <a:t>Feature Importance</a:t>
            </a:r>
            <a:r>
              <a:rPr lang="en-US" sz="2200" b="0" i="0" u="none" strike="noStrike" baseline="0" dirty="0">
                <a:solidFill>
                  <a:srgbClr val="000000"/>
                </a:solidFill>
                <a:latin typeface="Calibri" panose="020F0502020204030204" pitchFamily="34" charset="0"/>
              </a:rPr>
              <a:t>: Through feature analysis and correlation studies, we identified influential factors contributing to crime rates. Certain features showed strong correlations with crime occurrence, highlighting areas of focus for law enforcement and crime prevention strategies.</a:t>
            </a:r>
            <a:endParaRPr lang="en-CA" sz="2200" b="0" i="0" u="none" strike="noStrike" baseline="0" dirty="0">
              <a:solidFill>
                <a:srgbClr val="000000"/>
              </a:solidFill>
              <a:latin typeface="Calibri" panose="020F0502020204030204" pitchFamily="34" charset="0"/>
            </a:endParaRPr>
          </a:p>
          <a:p>
            <a:pPr marL="342900" indent="-342900" algn="just">
              <a:lnSpc>
                <a:spcPct val="150000"/>
              </a:lnSpc>
              <a:buFont typeface="+mj-lt"/>
              <a:buAutoNum type="arabicPeriod"/>
            </a:pPr>
            <a:r>
              <a:rPr lang="en-US" sz="2200" b="1" dirty="0">
                <a:solidFill>
                  <a:srgbClr val="000000"/>
                </a:solidFill>
                <a:latin typeface="Calibri" panose="020F0502020204030204" pitchFamily="34" charset="0"/>
              </a:rPr>
              <a:t>Predictive Modeling Performance: </a:t>
            </a:r>
            <a:r>
              <a:rPr lang="en-US" sz="2200" dirty="0">
                <a:solidFill>
                  <a:srgbClr val="000000"/>
                </a:solidFill>
                <a:latin typeface="Calibri" panose="020F0502020204030204" pitchFamily="34" charset="0"/>
              </a:rPr>
              <a:t>The machine learning models, including Random Forest Classifier, Logistic Regression and Neural Networks demonstrated varying levels of performance in predicting crime rates. While some models achieved high accuracy and precision, others exhibited limitations in capturing the complexity of the data.</a:t>
            </a:r>
            <a:r>
              <a:rPr lang="en-US" sz="2200" b="1" dirty="0">
                <a:solidFill>
                  <a:srgbClr val="000000"/>
                </a:solidFill>
                <a:latin typeface="Calibri" panose="020F0502020204030204" pitchFamily="34" charset="0"/>
              </a:rPr>
              <a:t> </a:t>
            </a:r>
            <a:endParaRPr lang="en-CA" sz="2200" b="0" i="0" u="none" strike="noStrike" baseline="0" dirty="0">
              <a:solidFill>
                <a:srgbClr val="000000"/>
              </a:solidFill>
              <a:latin typeface="Calibri" panose="020F0502020204030204" pitchFamily="34" charset="0"/>
            </a:endParaRPr>
          </a:p>
          <a:p>
            <a:pPr marL="342900" indent="-342900" algn="just">
              <a:lnSpc>
                <a:spcPct val="150000"/>
              </a:lnSpc>
              <a:buFont typeface="+mj-lt"/>
              <a:buAutoNum type="arabicPeriod"/>
            </a:pPr>
            <a:r>
              <a:rPr lang="en-US" sz="2200" b="1" dirty="0">
                <a:solidFill>
                  <a:srgbClr val="000000"/>
                </a:solidFill>
                <a:latin typeface="Calibri" panose="020F0502020204030204" pitchFamily="34" charset="0"/>
              </a:rPr>
              <a:t>Temporal Patterns: </a:t>
            </a:r>
            <a:r>
              <a:rPr lang="en-US" sz="2200" dirty="0">
                <a:solidFill>
                  <a:srgbClr val="000000"/>
                </a:solidFill>
                <a:latin typeface="Calibri" panose="020F0502020204030204" pitchFamily="34" charset="0"/>
              </a:rPr>
              <a:t>The time series analysis revealed significant temporal patterns and trends in the crime rate data. These patterns include seasonality, trends, and potentially cyclic behavior, providing valuable insights into the underlying dynamics of criminal activities over time. </a:t>
            </a:r>
          </a:p>
          <a:p>
            <a:pPr marL="342900" indent="-342900" algn="just">
              <a:lnSpc>
                <a:spcPct val="150000"/>
              </a:lnSpc>
              <a:buFont typeface="+mj-lt"/>
              <a:buAutoNum type="arabicPeriod"/>
            </a:pPr>
            <a:r>
              <a:rPr lang="en-US" sz="2200" b="1" dirty="0">
                <a:solidFill>
                  <a:srgbClr val="000000"/>
                </a:solidFill>
                <a:latin typeface="Calibri" panose="020F0502020204030204" pitchFamily="34" charset="0"/>
              </a:rPr>
              <a:t>Model Interpretability: </a:t>
            </a:r>
            <a:r>
              <a:rPr lang="en-US" sz="2200" dirty="0">
                <a:solidFill>
                  <a:srgbClr val="000000"/>
                </a:solidFill>
                <a:latin typeface="Calibri" panose="020F0502020204030204" pitchFamily="34" charset="0"/>
              </a:rPr>
              <a:t>The interpretability of models such as Neural Networks and Time Series analysis models allowed us to understand the underlying factors driving crime rates. This insight can aid policymakers and law enforcement agencies in developing targeted interventions and allocating resources effectively. </a:t>
            </a:r>
          </a:p>
          <a:p>
            <a:pPr marL="342900" indent="-342900">
              <a:lnSpc>
                <a:spcPct val="100000"/>
              </a:lnSpc>
              <a:buFont typeface="+mj-lt"/>
              <a:buAutoNum type="arabicPeriod"/>
            </a:pPr>
            <a:endParaRPr lang="en-US" sz="1600" b="0" i="0" u="none" strike="noStrike" baseline="0" dirty="0">
              <a:solidFill>
                <a:srgbClr val="000000"/>
              </a:solidFill>
              <a:latin typeface="Calibri" panose="020F0502020204030204" pitchFamily="34" charset="0"/>
            </a:endParaRPr>
          </a:p>
          <a:p>
            <a:endParaRPr lang="en-CA" sz="1600" dirty="0"/>
          </a:p>
        </p:txBody>
      </p:sp>
    </p:spTree>
    <p:extLst>
      <p:ext uri="{BB962C8B-B14F-4D97-AF65-F5344CB8AC3E}">
        <p14:creationId xmlns:p14="http://schemas.microsoft.com/office/powerpoint/2010/main" val="1424345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EF3D-958A-0014-C40B-328977AA6074}"/>
              </a:ext>
            </a:extLst>
          </p:cNvPr>
          <p:cNvSpPr>
            <a:spLocks noGrp="1"/>
          </p:cNvSpPr>
          <p:nvPr>
            <p:ph type="title"/>
          </p:nvPr>
        </p:nvSpPr>
        <p:spPr>
          <a:xfrm>
            <a:off x="609600" y="557785"/>
            <a:ext cx="10972800" cy="627204"/>
          </a:xfrm>
        </p:spPr>
        <p:txBody>
          <a:bodyPr>
            <a:normAutofit fontScale="90000"/>
          </a:bodyPr>
          <a:lstStyle/>
          <a:p>
            <a:r>
              <a:rPr lang="en-CA" dirty="0">
                <a:latin typeface="Calibri" panose="020F0502020204030204" pitchFamily="34" charset="0"/>
                <a:ea typeface="Calibri" panose="020F0502020204030204" pitchFamily="34" charset="0"/>
                <a:cs typeface="Calibri" panose="020F0502020204030204" pitchFamily="34" charset="0"/>
              </a:rPr>
              <a:t>Conclusion</a:t>
            </a:r>
          </a:p>
        </p:txBody>
      </p:sp>
      <p:sp>
        <p:nvSpPr>
          <p:cNvPr id="5" name="TextBox 4">
            <a:extLst>
              <a:ext uri="{FF2B5EF4-FFF2-40B4-BE49-F238E27FC236}">
                <a16:creationId xmlns:a16="http://schemas.microsoft.com/office/drawing/2014/main" id="{59D9A5F2-1A24-28BC-6FF6-BE03263060D3}"/>
              </a:ext>
            </a:extLst>
          </p:cNvPr>
          <p:cNvSpPr txBox="1"/>
          <p:nvPr/>
        </p:nvSpPr>
        <p:spPr>
          <a:xfrm>
            <a:off x="830424" y="3144415"/>
            <a:ext cx="2575249" cy="707886"/>
          </a:xfrm>
          <a:prstGeom prst="rect">
            <a:avLst/>
          </a:prstGeom>
          <a:noFill/>
        </p:spPr>
        <p:txBody>
          <a:bodyPr wrap="square">
            <a:spAutoFit/>
          </a:bodyPr>
          <a:lstStyle/>
          <a:p>
            <a:pPr>
              <a:spcBef>
                <a:spcPct val="0"/>
              </a:spcBef>
            </a:pPr>
            <a:r>
              <a:rPr lang="en-CA" sz="4000" dirty="0">
                <a:latin typeface="Calibri" panose="020F0502020204030204" pitchFamily="34" charset="0"/>
                <a:ea typeface="Calibri" panose="020F0502020204030204" pitchFamily="34" charset="0"/>
                <a:cs typeface="Calibri" panose="020F0502020204030204" pitchFamily="34" charset="0"/>
              </a:rPr>
              <a:t>Next Steps</a:t>
            </a:r>
          </a:p>
        </p:txBody>
      </p:sp>
      <p:sp>
        <p:nvSpPr>
          <p:cNvPr id="8" name="Content Placeholder 2">
            <a:extLst>
              <a:ext uri="{FF2B5EF4-FFF2-40B4-BE49-F238E27FC236}">
                <a16:creationId xmlns:a16="http://schemas.microsoft.com/office/drawing/2014/main" id="{5A3A718F-4DC5-EABE-65DC-7BBB06E2EEB3}"/>
              </a:ext>
            </a:extLst>
          </p:cNvPr>
          <p:cNvSpPr txBox="1">
            <a:spLocks/>
          </p:cNvSpPr>
          <p:nvPr/>
        </p:nvSpPr>
        <p:spPr>
          <a:xfrm>
            <a:off x="762000" y="1411574"/>
            <a:ext cx="10972800" cy="1732842"/>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Arial" panose="020B0604020202020204" pitchFamily="34" charset="0"/>
              <a:buChar char="•"/>
            </a:pPr>
            <a:r>
              <a:rPr lang="en-CA" sz="1800" dirty="0">
                <a:solidFill>
                  <a:srgbClr val="000000"/>
                </a:solidFill>
                <a:latin typeface="Calibri" panose="020F0502020204030204" pitchFamily="34" charset="0"/>
              </a:rPr>
              <a:t>Feature importance analysis highlighted key factors driving crime occurrence. Actionable insights were generated for targeted crime prevention strategies. </a:t>
            </a:r>
          </a:p>
          <a:p>
            <a:pPr marL="285750" indent="-285750" algn="just">
              <a:lnSpc>
                <a:spcPct val="150000"/>
              </a:lnSpc>
              <a:buFont typeface="Arial" panose="020B0604020202020204" pitchFamily="34" charset="0"/>
              <a:buChar char="•"/>
            </a:pPr>
            <a:r>
              <a:rPr lang="en-CA" sz="1800" dirty="0">
                <a:solidFill>
                  <a:srgbClr val="000000"/>
                </a:solidFill>
                <a:latin typeface="Calibri" panose="020F0502020204030204" pitchFamily="34" charset="0"/>
              </a:rPr>
              <a:t>Comprehensive analysis yielded valuable insights into crime rate patterns and influential factors. Models like Neural Networks, SARIMAX and LSTM showed promising predictive performance. </a:t>
            </a:r>
          </a:p>
          <a:p>
            <a:pPr marL="285750" indent="-285750">
              <a:buFont typeface="Arial" panose="020B0604020202020204" pitchFamily="34" charset="0"/>
              <a:buChar char="•"/>
            </a:pPr>
            <a:endParaRPr lang="en-CA" sz="1600" dirty="0"/>
          </a:p>
        </p:txBody>
      </p:sp>
      <p:sp>
        <p:nvSpPr>
          <p:cNvPr id="11" name="Content Placeholder 2">
            <a:extLst>
              <a:ext uri="{FF2B5EF4-FFF2-40B4-BE49-F238E27FC236}">
                <a16:creationId xmlns:a16="http://schemas.microsoft.com/office/drawing/2014/main" id="{00454AF9-1641-9DFF-EAC9-901C3A9127A7}"/>
              </a:ext>
            </a:extLst>
          </p:cNvPr>
          <p:cNvSpPr txBox="1">
            <a:spLocks/>
          </p:cNvSpPr>
          <p:nvPr/>
        </p:nvSpPr>
        <p:spPr>
          <a:xfrm>
            <a:off x="762000" y="3925551"/>
            <a:ext cx="10972800" cy="2484580"/>
          </a:xfrm>
          <a:prstGeom prst="rect">
            <a:avLst/>
          </a:prstGeom>
        </p:spPr>
        <p:txBody>
          <a:bodyPr vert="horz" lIns="91440" tIns="45720" rIns="91440" bIns="45720" rtlCol="0">
            <a:normAutofit fontScale="47500" lnSpcReduction="20000"/>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70000"/>
              </a:lnSpc>
              <a:buFont typeface="Arial" panose="020B0604020202020204" pitchFamily="34" charset="0"/>
              <a:buChar char="•"/>
            </a:pPr>
            <a:r>
              <a:rPr lang="en-US" sz="3300" b="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Next, we'll choose the most optimal models, considering both performance and interpretability. We'll seamlessly integrate these models into our current decision-making frameworks and validate their efficacy using real-time data, engaging stakeholders throughout the process. </a:t>
            </a:r>
            <a:endParaRPr lang="en-US" sz="33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lnSpc>
                <a:spcPct val="170000"/>
              </a:lnSpc>
              <a:buFont typeface="Arial" panose="020B0604020202020204" pitchFamily="34" charset="0"/>
              <a:buChar char="•"/>
            </a:pPr>
            <a:r>
              <a:rPr lang="en-US" sz="3300" b="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Additionally, we'll provide comprehensive training for proficient model utilization. Ethical considerations will be carefully addressed, and safeguards will be implemented to ensure fair deployment. We'll establish continuous evaluation and monitoring mechanisms to uphold effectiveness over time. </a:t>
            </a:r>
            <a:endParaRPr lang="en-CA" sz="33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CA" sz="1600" dirty="0"/>
          </a:p>
        </p:txBody>
      </p:sp>
    </p:spTree>
    <p:extLst>
      <p:ext uri="{BB962C8B-B14F-4D97-AF65-F5344CB8AC3E}">
        <p14:creationId xmlns:p14="http://schemas.microsoft.com/office/powerpoint/2010/main" val="1761124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64E4A9-D8D0-4AE7-99BD-EFE51D6EB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AFD62F46-8DC3-4EDF-BDEF-27C439C6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E9FAB89-B70B-86E2-0806-B3C11DD1C8B0}"/>
              </a:ext>
            </a:extLst>
          </p:cNvPr>
          <p:cNvSpPr>
            <a:spLocks noGrp="1"/>
          </p:cNvSpPr>
          <p:nvPr>
            <p:ph idx="1"/>
          </p:nvPr>
        </p:nvSpPr>
        <p:spPr>
          <a:xfrm>
            <a:off x="6248400" y="2152650"/>
            <a:ext cx="5133975" cy="2533650"/>
          </a:xfrm>
        </p:spPr>
        <p:txBody>
          <a:bodyPr>
            <a:normAutofit fontScale="85000" lnSpcReduction="10000"/>
          </a:bodyPr>
          <a:lstStyle/>
          <a:p>
            <a:r>
              <a:rPr lang="en-CA" sz="4400" b="1" dirty="0">
                <a:latin typeface="Calibri" panose="020F0502020204030204" pitchFamily="34" charset="0"/>
                <a:ea typeface="Calibri" panose="020F0502020204030204" pitchFamily="34" charset="0"/>
                <a:cs typeface="Calibri" panose="020F0502020204030204" pitchFamily="34" charset="0"/>
              </a:rPr>
              <a:t> </a:t>
            </a:r>
          </a:p>
          <a:p>
            <a:endParaRPr lang="en-CA" sz="4400" b="1" dirty="0">
              <a:latin typeface="Calibri" panose="020F0502020204030204" pitchFamily="34" charset="0"/>
              <a:ea typeface="Calibri" panose="020F0502020204030204" pitchFamily="34" charset="0"/>
              <a:cs typeface="Calibri" panose="020F0502020204030204" pitchFamily="34" charset="0"/>
            </a:endParaRPr>
          </a:p>
          <a:p>
            <a:r>
              <a:rPr lang="en-CA" sz="4400" b="1" dirty="0">
                <a:latin typeface="Calibri" panose="020F0502020204030204" pitchFamily="34" charset="0"/>
                <a:ea typeface="Calibri" panose="020F0502020204030204" pitchFamily="34" charset="0"/>
                <a:cs typeface="Calibri" panose="020F0502020204030204" pitchFamily="34" charset="0"/>
              </a:rPr>
              <a:t>Be Safe and Thank You!</a:t>
            </a:r>
          </a:p>
        </p:txBody>
      </p:sp>
      <p:pic>
        <p:nvPicPr>
          <p:cNvPr id="7" name="Graphic 6" descr="Handshake">
            <a:extLst>
              <a:ext uri="{FF2B5EF4-FFF2-40B4-BE49-F238E27FC236}">
                <a16:creationId xmlns:a16="http://schemas.microsoft.com/office/drawing/2014/main" id="{D6D69BCB-59F0-D64C-A9D2-2F96516B44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 y="1085847"/>
            <a:ext cx="4600913" cy="4600913"/>
          </a:xfrm>
          <a:prstGeom prst="rect">
            <a:avLst/>
          </a:prstGeom>
        </p:spPr>
      </p:pic>
    </p:spTree>
    <p:extLst>
      <p:ext uri="{BB962C8B-B14F-4D97-AF65-F5344CB8AC3E}">
        <p14:creationId xmlns:p14="http://schemas.microsoft.com/office/powerpoint/2010/main" val="2590511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F8E7C-197A-63FB-03B7-E08AFED0DBC7}"/>
              </a:ext>
            </a:extLst>
          </p:cNvPr>
          <p:cNvSpPr>
            <a:spLocks noGrp="1"/>
          </p:cNvSpPr>
          <p:nvPr>
            <p:ph type="title"/>
          </p:nvPr>
        </p:nvSpPr>
        <p:spPr>
          <a:xfrm>
            <a:off x="609600" y="261258"/>
            <a:ext cx="10972800" cy="998375"/>
          </a:xfrm>
        </p:spPr>
        <p:txBody>
          <a:bodyPr>
            <a:normAutofit/>
          </a:bodyPr>
          <a:lstStyle/>
          <a:p>
            <a:r>
              <a:rPr lang="en-CA" sz="4000" dirty="0">
                <a:latin typeface="Calibri" panose="020F0502020204030204" pitchFamily="34" charset="0"/>
                <a:ea typeface="Calibri" panose="020F0502020204030204" pitchFamily="34" charset="0"/>
                <a:cs typeface="Calibri" panose="020F0502020204030204" pitchFamily="34" charset="0"/>
              </a:rPr>
              <a:t>Introduction</a:t>
            </a:r>
          </a:p>
        </p:txBody>
      </p:sp>
      <p:sp>
        <p:nvSpPr>
          <p:cNvPr id="8" name="Content Placeholder 2">
            <a:extLst>
              <a:ext uri="{FF2B5EF4-FFF2-40B4-BE49-F238E27FC236}">
                <a16:creationId xmlns:a16="http://schemas.microsoft.com/office/drawing/2014/main" id="{9EF02EDD-9B32-F26C-5E3A-D898E28BCD0C}"/>
              </a:ext>
            </a:extLst>
          </p:cNvPr>
          <p:cNvSpPr txBox="1">
            <a:spLocks/>
          </p:cNvSpPr>
          <p:nvPr/>
        </p:nvSpPr>
        <p:spPr>
          <a:xfrm>
            <a:off x="838200" y="1452401"/>
            <a:ext cx="10515600" cy="4351338"/>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800" dirty="0">
                <a:solidFill>
                  <a:srgbClr val="0D0D0D"/>
                </a:solidFill>
                <a:latin typeface="Calibri" panose="020F0502020204030204" pitchFamily="34" charset="0"/>
                <a:ea typeface="Calibri" panose="020F0502020204030204" pitchFamily="34" charset="0"/>
                <a:cs typeface="Calibri" panose="020F0502020204030204" pitchFamily="34" charset="0"/>
              </a:rPr>
              <a:t>Crime, as a pervasive social issue, profoundly impacts individuals and communities, necessitating a comprehensive approach towards prevention and intervention. This project embarks on an exploration of crime in Toronto, recognizing its significance in shaping effective crime prevention strategies and promoting community well-being.</a:t>
            </a:r>
          </a:p>
          <a:p>
            <a:pPr marL="285750" indent="-285750" algn="just">
              <a:buFont typeface="Arial" panose="020B0604020202020204" pitchFamily="34" charset="0"/>
              <a:buChar char="•"/>
            </a:pPr>
            <a:endParaRPr lang="en-US" sz="1800" dirty="0">
              <a:solidFill>
                <a:srgbClr val="0D0D0D"/>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800" dirty="0">
                <a:solidFill>
                  <a:srgbClr val="0D0D0D"/>
                </a:solidFill>
                <a:latin typeface="Calibri" panose="020F0502020204030204" pitchFamily="34" charset="0"/>
                <a:ea typeface="Calibri" panose="020F0502020204030204" pitchFamily="34" charset="0"/>
                <a:cs typeface="Calibri" panose="020F0502020204030204" pitchFamily="34" charset="0"/>
              </a:rPr>
              <a:t>With the alarming rise in crime incidents, the urgency to delve into crime trends and prevention strategies becomes apparent. By leveraging reliable data sources, the project seeks to provide valuable insights for investigation agencies, fostering a safer environment for all residents.</a:t>
            </a:r>
          </a:p>
          <a:p>
            <a:pPr marL="285750" indent="-285750" algn="just">
              <a:buFont typeface="Arial" panose="020B0604020202020204" pitchFamily="34" charset="0"/>
              <a:buChar char="•"/>
            </a:pPr>
            <a:endParaRPr lang="en-US" sz="1800" dirty="0">
              <a:solidFill>
                <a:srgbClr val="0D0D0D"/>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800" dirty="0">
                <a:solidFill>
                  <a:srgbClr val="0D0D0D"/>
                </a:solidFill>
                <a:latin typeface="Calibri" panose="020F0502020204030204" pitchFamily="34" charset="0"/>
                <a:ea typeface="Calibri" panose="020F0502020204030204" pitchFamily="34" charset="0"/>
                <a:cs typeface="Calibri" panose="020F0502020204030204" pitchFamily="34" charset="0"/>
              </a:rPr>
              <a:t>Through a meticulous analysis of crime factors and high-crime areas, coupled with an assessment of existing prevention measures, the project aims to contribute to the reduction of major crimes and the enhancement of public safety. Ultimately, our efforts aspire to foster a safer and more secure community for the diverse population of Toronto.</a:t>
            </a:r>
          </a:p>
        </p:txBody>
      </p:sp>
    </p:spTree>
    <p:extLst>
      <p:ext uri="{BB962C8B-B14F-4D97-AF65-F5344CB8AC3E}">
        <p14:creationId xmlns:p14="http://schemas.microsoft.com/office/powerpoint/2010/main" val="1501154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F8E7C-197A-63FB-03B7-E08AFED0DBC7}"/>
              </a:ext>
            </a:extLst>
          </p:cNvPr>
          <p:cNvSpPr>
            <a:spLocks noGrp="1"/>
          </p:cNvSpPr>
          <p:nvPr>
            <p:ph type="title"/>
          </p:nvPr>
        </p:nvSpPr>
        <p:spPr>
          <a:xfrm>
            <a:off x="609600" y="261258"/>
            <a:ext cx="10972800" cy="998375"/>
          </a:xfrm>
        </p:spPr>
        <p:txBody>
          <a:bodyPr/>
          <a:lstStyle/>
          <a:p>
            <a:r>
              <a:rPr lang="en-CA" sz="4000" dirty="0">
                <a:latin typeface="Calibri" panose="020F0502020204030204" pitchFamily="34" charset="0"/>
                <a:ea typeface="Calibri" panose="020F0502020204030204" pitchFamily="34" charset="0"/>
                <a:cs typeface="Calibri" panose="020F0502020204030204" pitchFamily="34" charset="0"/>
              </a:rPr>
              <a:t>Data Science Process</a:t>
            </a:r>
          </a:p>
        </p:txBody>
      </p:sp>
      <p:sp>
        <p:nvSpPr>
          <p:cNvPr id="3" name="Content Placeholder 2">
            <a:extLst>
              <a:ext uri="{FF2B5EF4-FFF2-40B4-BE49-F238E27FC236}">
                <a16:creationId xmlns:a16="http://schemas.microsoft.com/office/drawing/2014/main" id="{61B8405A-72F3-4E99-DA5C-43EADCA5E233}"/>
              </a:ext>
            </a:extLst>
          </p:cNvPr>
          <p:cNvSpPr>
            <a:spLocks noGrp="1"/>
          </p:cNvSpPr>
          <p:nvPr>
            <p:ph idx="1"/>
          </p:nvPr>
        </p:nvSpPr>
        <p:spPr>
          <a:xfrm>
            <a:off x="889518" y="1556107"/>
            <a:ext cx="10972800" cy="4035425"/>
          </a:xfrm>
        </p:spPr>
        <p:txBody>
          <a:bodyPr>
            <a:normAutofit lnSpcReduction="10000"/>
          </a:bodyPr>
          <a:lstStyle/>
          <a:p>
            <a:pPr marL="0" lvl="0" indent="0" algn="just">
              <a:lnSpc>
                <a:spcPct val="107000"/>
              </a:lnSpc>
              <a:buNone/>
              <a:tabLst>
                <a:tab pos="685800" algn="l"/>
              </a:tabLst>
            </a:pPr>
            <a:r>
              <a:rPr lang="en-CA" dirty="0">
                <a:effectLst/>
                <a:latin typeface="Calibri" panose="020F0502020204030204" pitchFamily="34" charset="0"/>
                <a:ea typeface="Calibri" panose="020F0502020204030204" pitchFamily="34" charset="0"/>
                <a:cs typeface="Calibri" panose="020F0502020204030204" pitchFamily="34" charset="0"/>
              </a:rPr>
              <a:t>Our analytical journey of a crime rate analysis project divided into eight key steps:</a:t>
            </a:r>
            <a:endParaRPr lang="en-CA" kern="1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mj-lt"/>
              <a:buAutoNum type="arabicPeriod"/>
              <a:tabLst>
                <a:tab pos="685800" algn="l"/>
              </a:tabLst>
            </a:pPr>
            <a:r>
              <a:rPr lang="en-CA" kern="100" dirty="0">
                <a:effectLst/>
                <a:latin typeface="Calibri" panose="020F0502020204030204" pitchFamily="34" charset="0"/>
                <a:ea typeface="Calibri" panose="020F0502020204030204" pitchFamily="34" charset="0"/>
                <a:cs typeface="Calibri" panose="020F0502020204030204" pitchFamily="34" charset="0"/>
              </a:rPr>
              <a:t>Define the Business Problem and Identify Stakeholders</a:t>
            </a:r>
          </a:p>
          <a:p>
            <a:pPr marL="342900" lvl="0" indent="-342900" algn="just">
              <a:lnSpc>
                <a:spcPct val="107000"/>
              </a:lnSpc>
              <a:buFont typeface="+mj-lt"/>
              <a:buAutoNum type="arabicPeriod"/>
              <a:tabLst>
                <a:tab pos="685800" algn="l"/>
              </a:tabLst>
            </a:pPr>
            <a:r>
              <a:rPr lang="en-CA" kern="100" dirty="0">
                <a:effectLst/>
                <a:latin typeface="Calibri" panose="020F0502020204030204" pitchFamily="34" charset="0"/>
                <a:ea typeface="Calibri" panose="020F0502020204030204" pitchFamily="34" charset="0"/>
                <a:cs typeface="Calibri" panose="020F0502020204030204" pitchFamily="34" charset="0"/>
              </a:rPr>
              <a:t>Identify Data Sources/Collect Relevant Data </a:t>
            </a:r>
          </a:p>
          <a:p>
            <a:pPr marL="342900" lvl="0" indent="-342900" algn="just">
              <a:lnSpc>
                <a:spcPct val="107000"/>
              </a:lnSpc>
              <a:buFont typeface="+mj-lt"/>
              <a:buAutoNum type="arabicPeriod"/>
              <a:tabLst>
                <a:tab pos="685800" algn="l"/>
              </a:tabLst>
            </a:pPr>
            <a:r>
              <a:rPr lang="en-CA" kern="100" dirty="0">
                <a:effectLst/>
                <a:latin typeface="Calibri" panose="020F0502020204030204" pitchFamily="34" charset="0"/>
                <a:ea typeface="Calibri" panose="020F0502020204030204" pitchFamily="34" charset="0"/>
                <a:cs typeface="Calibri" panose="020F0502020204030204" pitchFamily="34" charset="0"/>
              </a:rPr>
              <a:t>Clean/ Prepare data for Analysis.  </a:t>
            </a:r>
          </a:p>
          <a:p>
            <a:pPr marL="342900" lvl="0" indent="-342900" algn="just">
              <a:lnSpc>
                <a:spcPct val="107000"/>
              </a:lnSpc>
              <a:buFont typeface="+mj-lt"/>
              <a:buAutoNum type="arabicPeriod"/>
              <a:tabLst>
                <a:tab pos="685800" algn="l"/>
              </a:tabLst>
            </a:pPr>
            <a:r>
              <a:rPr lang="en-CA" kern="100" dirty="0">
                <a:effectLst/>
                <a:latin typeface="Calibri" panose="020F0502020204030204" pitchFamily="34" charset="0"/>
                <a:ea typeface="Calibri" panose="020F0502020204030204" pitchFamily="34" charset="0"/>
                <a:cs typeface="Calibri" panose="020F0502020204030204" pitchFamily="34" charset="0"/>
              </a:rPr>
              <a:t>Exploratory Data Analysis (EDA)</a:t>
            </a:r>
          </a:p>
          <a:p>
            <a:pPr marL="342900" lvl="0" indent="-342900" algn="just">
              <a:lnSpc>
                <a:spcPct val="107000"/>
              </a:lnSpc>
              <a:buFont typeface="+mj-lt"/>
              <a:buAutoNum type="arabicPeriod"/>
              <a:tabLst>
                <a:tab pos="685800" algn="l"/>
              </a:tabLst>
            </a:pPr>
            <a:r>
              <a:rPr lang="en-CA" kern="100" dirty="0">
                <a:effectLst/>
                <a:latin typeface="Calibri" panose="020F0502020204030204" pitchFamily="34" charset="0"/>
                <a:ea typeface="Calibri" panose="020F0502020204030204" pitchFamily="34" charset="0"/>
                <a:cs typeface="Calibri" panose="020F0502020204030204" pitchFamily="34" charset="0"/>
              </a:rPr>
              <a:t>Feature Engineering/Data Preprocessing</a:t>
            </a:r>
          </a:p>
          <a:p>
            <a:pPr marL="342900" lvl="0" indent="-342900" algn="just">
              <a:lnSpc>
                <a:spcPct val="107000"/>
              </a:lnSpc>
              <a:buFont typeface="+mj-lt"/>
              <a:buAutoNum type="arabicPeriod"/>
              <a:tabLst>
                <a:tab pos="685800" algn="l"/>
              </a:tabLst>
            </a:pPr>
            <a:r>
              <a:rPr lang="en-CA" kern="100" dirty="0">
                <a:effectLst/>
                <a:latin typeface="Calibri" panose="020F0502020204030204" pitchFamily="34" charset="0"/>
                <a:ea typeface="Calibri" panose="020F0502020204030204" pitchFamily="34" charset="0"/>
                <a:cs typeface="Calibri" panose="020F0502020204030204" pitchFamily="34" charset="0"/>
              </a:rPr>
              <a:t>Data Modeling </a:t>
            </a:r>
          </a:p>
          <a:p>
            <a:pPr marL="342900" lvl="0" indent="-342900" algn="just">
              <a:lnSpc>
                <a:spcPct val="107000"/>
              </a:lnSpc>
              <a:buFont typeface="+mj-lt"/>
              <a:buAutoNum type="arabicPeriod"/>
              <a:tabLst>
                <a:tab pos="685800" algn="l"/>
              </a:tabLst>
            </a:pPr>
            <a:r>
              <a:rPr lang="en-CA" kern="100" dirty="0">
                <a:effectLst/>
                <a:latin typeface="Calibri" panose="020F0502020204030204" pitchFamily="34" charset="0"/>
                <a:ea typeface="Calibri" panose="020F0502020204030204" pitchFamily="34" charset="0"/>
                <a:cs typeface="Calibri" panose="020F0502020204030204" pitchFamily="34" charset="0"/>
              </a:rPr>
              <a:t>Interpretation</a:t>
            </a:r>
          </a:p>
          <a:p>
            <a:pPr marL="342900" lvl="0" indent="-342900" algn="just">
              <a:lnSpc>
                <a:spcPct val="107000"/>
              </a:lnSpc>
              <a:spcAft>
                <a:spcPts val="800"/>
              </a:spcAft>
              <a:buFont typeface="+mj-lt"/>
              <a:buAutoNum type="arabicPeriod"/>
              <a:tabLst>
                <a:tab pos="685800" algn="l"/>
              </a:tabLst>
            </a:pPr>
            <a:r>
              <a:rPr lang="en-CA" kern="100" dirty="0">
                <a:effectLst/>
                <a:latin typeface="Calibri" panose="020F0502020204030204" pitchFamily="34" charset="0"/>
                <a:ea typeface="Calibri" panose="020F0502020204030204" pitchFamily="34" charset="0"/>
                <a:cs typeface="Calibri" panose="020F0502020204030204" pitchFamily="34" charset="0"/>
              </a:rPr>
              <a:t>Conclusion and Next Steps </a:t>
            </a:r>
          </a:p>
          <a:p>
            <a:endParaRPr lang="en-CA" dirty="0"/>
          </a:p>
        </p:txBody>
      </p:sp>
    </p:spTree>
    <p:extLst>
      <p:ext uri="{BB962C8B-B14F-4D97-AF65-F5344CB8AC3E}">
        <p14:creationId xmlns:p14="http://schemas.microsoft.com/office/powerpoint/2010/main" val="519657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F8E7C-197A-63FB-03B7-E08AFED0DBC7}"/>
              </a:ext>
            </a:extLst>
          </p:cNvPr>
          <p:cNvSpPr>
            <a:spLocks noGrp="1"/>
          </p:cNvSpPr>
          <p:nvPr>
            <p:ph type="title"/>
          </p:nvPr>
        </p:nvSpPr>
        <p:spPr>
          <a:xfrm>
            <a:off x="609600" y="261258"/>
            <a:ext cx="10972800" cy="998375"/>
          </a:xfrm>
        </p:spPr>
        <p:txBody>
          <a:bodyPr>
            <a:normAutofit/>
          </a:bodyPr>
          <a:lstStyle/>
          <a:p>
            <a:r>
              <a:rPr lang="en-CA" sz="4000" dirty="0">
                <a:latin typeface="Calibri" panose="020F0502020204030204" pitchFamily="34" charset="0"/>
                <a:ea typeface="Calibri" panose="020F0502020204030204" pitchFamily="34" charset="0"/>
                <a:cs typeface="Calibri" panose="020F0502020204030204" pitchFamily="34" charset="0"/>
              </a:rPr>
              <a:t>Problem Statement and Identify Stakeholders</a:t>
            </a:r>
          </a:p>
        </p:txBody>
      </p:sp>
      <p:sp>
        <p:nvSpPr>
          <p:cNvPr id="3" name="Content Placeholder 2">
            <a:extLst>
              <a:ext uri="{FF2B5EF4-FFF2-40B4-BE49-F238E27FC236}">
                <a16:creationId xmlns:a16="http://schemas.microsoft.com/office/drawing/2014/main" id="{A69C4534-B062-23C2-F454-0B4715FF322D}"/>
              </a:ext>
            </a:extLst>
          </p:cNvPr>
          <p:cNvSpPr>
            <a:spLocks noGrp="1"/>
          </p:cNvSpPr>
          <p:nvPr>
            <p:ph idx="1"/>
          </p:nvPr>
        </p:nvSpPr>
        <p:spPr>
          <a:xfrm>
            <a:off x="609600" y="1630752"/>
            <a:ext cx="10972800" cy="4035425"/>
          </a:xfrm>
        </p:spPr>
        <p:txBody>
          <a:bodyPr>
            <a:normAutofit/>
          </a:bodyPr>
          <a:lstStyle/>
          <a:p>
            <a:pPr marL="0" indent="0">
              <a:buNone/>
            </a:pPr>
            <a:r>
              <a:rPr lang="en-CA" sz="1800" b="1" dirty="0">
                <a:solidFill>
                  <a:srgbClr val="0D0D0D"/>
                </a:solidFill>
                <a:latin typeface="Calibri" panose="020F0502020204030204" pitchFamily="34" charset="0"/>
                <a:ea typeface="Calibri" panose="020F0502020204030204" pitchFamily="34" charset="0"/>
                <a:cs typeface="Calibri" panose="020F0502020204030204" pitchFamily="34" charset="0"/>
              </a:rPr>
              <a:t>Understanding the Business Problem</a:t>
            </a:r>
          </a:p>
          <a:p>
            <a:pPr marL="285750" indent="-285750" algn="just">
              <a:buFont typeface="Arial" panose="020B0604020202020204" pitchFamily="34" charset="0"/>
              <a:buChar char="•"/>
            </a:pPr>
            <a:r>
              <a:rPr lang="en-US" sz="18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Business Problem:</a:t>
            </a:r>
            <a:r>
              <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Our project aims to delve deep into the crime trends within the city of Toronto. By analyzing extensive crime data, we focus on identifying patterns, hotspots, and factors influencing crime rates.</a:t>
            </a:r>
          </a:p>
          <a:p>
            <a:pPr marL="0" indent="0" algn="just">
              <a:buNone/>
            </a:pPr>
            <a:endParaRPr lang="en-US" sz="18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marL="0" indent="0" algn="just">
              <a:buNone/>
            </a:pPr>
            <a:r>
              <a:rPr lang="en-US" sz="18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Key Stakeholders</a:t>
            </a:r>
          </a:p>
          <a:p>
            <a:pPr marL="285750" indent="-285750" algn="just">
              <a:buFont typeface="Arial" panose="020B0604020202020204" pitchFamily="34" charset="0"/>
              <a:buChar char="•"/>
            </a:pPr>
            <a:r>
              <a:rPr lang="en-US" sz="1800" b="1" dirty="0">
                <a:solidFill>
                  <a:srgbClr val="0D0D0D"/>
                </a:solidFill>
                <a:latin typeface="Calibri" panose="020F0502020204030204" pitchFamily="34" charset="0"/>
                <a:ea typeface="Calibri" panose="020F0502020204030204" pitchFamily="34" charset="0"/>
                <a:cs typeface="Calibri" panose="020F0502020204030204" pitchFamily="34" charset="0"/>
              </a:rPr>
              <a:t>Law Enforcement Agencies: </a:t>
            </a:r>
            <a:r>
              <a:rPr lang="en-US" sz="1800" dirty="0">
                <a:solidFill>
                  <a:srgbClr val="0D0D0D"/>
                </a:solidFill>
                <a:latin typeface="Calibri" panose="020F0502020204030204" pitchFamily="34" charset="0"/>
                <a:ea typeface="Calibri" panose="020F0502020204030204" pitchFamily="34" charset="0"/>
                <a:cs typeface="Calibri" panose="020F0502020204030204" pitchFamily="34" charset="0"/>
              </a:rPr>
              <a:t>Utilize findings to strategize and implement effective policing.</a:t>
            </a:r>
          </a:p>
          <a:p>
            <a:pPr marL="285750" indent="-285750" algn="just">
              <a:buFont typeface="Arial" panose="020B0604020202020204" pitchFamily="34" charset="0"/>
              <a:buChar char="•"/>
            </a:pPr>
            <a:r>
              <a:rPr lang="en-US" sz="1800" b="1" dirty="0">
                <a:solidFill>
                  <a:srgbClr val="0D0D0D"/>
                </a:solidFill>
                <a:latin typeface="Calibri" panose="020F0502020204030204" pitchFamily="34" charset="0"/>
                <a:ea typeface="Calibri" panose="020F0502020204030204" pitchFamily="34" charset="0"/>
                <a:cs typeface="Calibri" panose="020F0502020204030204" pitchFamily="34" charset="0"/>
              </a:rPr>
              <a:t>Policymakers: </a:t>
            </a:r>
            <a:r>
              <a:rPr lang="en-US" sz="1800" dirty="0">
                <a:solidFill>
                  <a:srgbClr val="0D0D0D"/>
                </a:solidFill>
                <a:latin typeface="Calibri" panose="020F0502020204030204" pitchFamily="34" charset="0"/>
                <a:ea typeface="Calibri" panose="020F0502020204030204" pitchFamily="34" charset="0"/>
                <a:cs typeface="Calibri" panose="020F0502020204030204" pitchFamily="34" charset="0"/>
              </a:rPr>
              <a:t>Make informed decisions to enhance public safety regulations and resource allocation.</a:t>
            </a:r>
          </a:p>
          <a:p>
            <a:pPr marL="285750" indent="-285750" algn="just">
              <a:buFont typeface="Arial" panose="020B0604020202020204" pitchFamily="34" charset="0"/>
              <a:buChar char="•"/>
            </a:pPr>
            <a:r>
              <a:rPr lang="en-US" sz="1800" b="1" dirty="0">
                <a:solidFill>
                  <a:srgbClr val="0D0D0D"/>
                </a:solidFill>
                <a:latin typeface="Calibri" panose="020F0502020204030204" pitchFamily="34" charset="0"/>
                <a:ea typeface="Calibri" panose="020F0502020204030204" pitchFamily="34" charset="0"/>
                <a:cs typeface="Calibri" panose="020F0502020204030204" pitchFamily="34" charset="0"/>
              </a:rPr>
              <a:t>Community Organizations: </a:t>
            </a:r>
            <a:r>
              <a:rPr lang="en-US" sz="1800" dirty="0">
                <a:solidFill>
                  <a:srgbClr val="0D0D0D"/>
                </a:solidFill>
                <a:latin typeface="Calibri" panose="020F0502020204030204" pitchFamily="34" charset="0"/>
                <a:ea typeface="Calibri" panose="020F0502020204030204" pitchFamily="34" charset="0"/>
                <a:cs typeface="Calibri" panose="020F0502020204030204" pitchFamily="34" charset="0"/>
              </a:rPr>
              <a:t>Use insights for community awareness and preventive measures.</a:t>
            </a:r>
          </a:p>
          <a:p>
            <a:pPr marL="285750" indent="-285750" algn="just">
              <a:buFont typeface="Arial" panose="020B0604020202020204" pitchFamily="34" charset="0"/>
              <a:buChar char="•"/>
            </a:pPr>
            <a:r>
              <a:rPr lang="en-US" sz="1800" b="1" dirty="0">
                <a:solidFill>
                  <a:srgbClr val="0D0D0D"/>
                </a:solidFill>
                <a:latin typeface="Calibri" panose="020F0502020204030204" pitchFamily="34" charset="0"/>
                <a:ea typeface="Calibri" panose="020F0502020204030204" pitchFamily="34" charset="0"/>
                <a:cs typeface="Calibri" panose="020F0502020204030204" pitchFamily="34" charset="0"/>
              </a:rPr>
              <a:t>Residents of Toronto: </a:t>
            </a:r>
            <a:r>
              <a:rPr lang="en-US" sz="1800" dirty="0">
                <a:solidFill>
                  <a:srgbClr val="0D0D0D"/>
                </a:solidFill>
                <a:latin typeface="Calibri" panose="020F0502020204030204" pitchFamily="34" charset="0"/>
                <a:ea typeface="Calibri" panose="020F0502020204030204" pitchFamily="34" charset="0"/>
                <a:cs typeface="Calibri" panose="020F0502020204030204" pitchFamily="34" charset="0"/>
              </a:rPr>
              <a:t>Direct beneficiaries of improved safety and security measures in the city.</a:t>
            </a:r>
          </a:p>
          <a:p>
            <a:endParaRPr lang="en-CA" dirty="0"/>
          </a:p>
        </p:txBody>
      </p:sp>
    </p:spTree>
    <p:extLst>
      <p:ext uri="{BB962C8B-B14F-4D97-AF65-F5344CB8AC3E}">
        <p14:creationId xmlns:p14="http://schemas.microsoft.com/office/powerpoint/2010/main" val="327885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A865-D5D2-690D-2FAF-BE4F80C0A780}"/>
              </a:ext>
            </a:extLst>
          </p:cNvPr>
          <p:cNvSpPr>
            <a:spLocks noGrp="1"/>
          </p:cNvSpPr>
          <p:nvPr>
            <p:ph type="title"/>
          </p:nvPr>
        </p:nvSpPr>
        <p:spPr>
          <a:xfrm>
            <a:off x="609600" y="52480"/>
            <a:ext cx="10972800" cy="1179161"/>
          </a:xfrm>
        </p:spPr>
        <p:txBody>
          <a:bodyPr>
            <a:normAutofit/>
          </a:bodyPr>
          <a:lstStyle/>
          <a:p>
            <a:r>
              <a:rPr lang="en-CA" sz="4000" dirty="0">
                <a:latin typeface="Calibri" panose="020F0502020204030204" pitchFamily="34" charset="0"/>
                <a:ea typeface="Calibri" panose="020F0502020204030204" pitchFamily="34" charset="0"/>
                <a:cs typeface="Calibri" panose="020F0502020204030204" pitchFamily="34" charset="0"/>
              </a:rPr>
              <a:t>Data Collection and Methodology</a:t>
            </a:r>
          </a:p>
        </p:txBody>
      </p:sp>
      <p:sp>
        <p:nvSpPr>
          <p:cNvPr id="3" name="Content Placeholder 2">
            <a:extLst>
              <a:ext uri="{FF2B5EF4-FFF2-40B4-BE49-F238E27FC236}">
                <a16:creationId xmlns:a16="http://schemas.microsoft.com/office/drawing/2014/main" id="{F4E56D96-D36E-B1BB-AE1B-FB00F7C205BC}"/>
              </a:ext>
            </a:extLst>
          </p:cNvPr>
          <p:cNvSpPr>
            <a:spLocks noGrp="1"/>
          </p:cNvSpPr>
          <p:nvPr>
            <p:ph idx="1"/>
          </p:nvPr>
        </p:nvSpPr>
        <p:spPr>
          <a:xfrm>
            <a:off x="609600" y="1490382"/>
            <a:ext cx="10972800" cy="5125022"/>
          </a:xfrm>
        </p:spPr>
        <p:txBody>
          <a:bodyPr>
            <a:noAutofit/>
          </a:bodyPr>
          <a:lstStyle/>
          <a:p>
            <a:r>
              <a:rPr lang="en-CA" sz="1800" b="1" dirty="0">
                <a:solidFill>
                  <a:srgbClr val="0D0D0D"/>
                </a:solidFill>
                <a:latin typeface="Calibri" panose="020F0502020204030204" pitchFamily="34" charset="0"/>
                <a:ea typeface="Calibri" panose="020F0502020204030204" pitchFamily="34" charset="0"/>
                <a:cs typeface="Calibri" panose="020F0502020204030204" pitchFamily="34" charset="0"/>
              </a:rPr>
              <a:t>Data Collection</a:t>
            </a:r>
          </a:p>
          <a:p>
            <a:pPr marL="285750" indent="-285750" algn="just">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Calibri" panose="020F0502020204030204" pitchFamily="34" charset="0"/>
              </a:rPr>
              <a:t>The dataset is provided by the Toronto Police Service and can be accessed through the Toronto Public Safety Portal. The portal aims to promote transparency and public awareness regarding crime in the city.</a:t>
            </a:r>
            <a:endParaRPr lang="en-US" sz="18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algn="just"/>
            <a:r>
              <a:rPr lang="en-US" sz="18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Data Fields</a:t>
            </a:r>
          </a:p>
          <a:p>
            <a:pPr marL="285750" indent="-285750" algn="just">
              <a:lnSpc>
                <a:spcPct val="107000"/>
              </a:lnSpc>
              <a:spcAft>
                <a:spcPts val="800"/>
              </a:spcAft>
              <a:buFont typeface="Arial" panose="020B0604020202020204" pitchFamily="34" charset="0"/>
              <a:buChar char="•"/>
              <a:tabLst>
                <a:tab pos="685800" algn="l"/>
              </a:tabLst>
            </a:pPr>
            <a:r>
              <a:rPr lang="en-CA" sz="1800" kern="100" dirty="0">
                <a:effectLst/>
                <a:latin typeface="Calibri" panose="020F0502020204030204" pitchFamily="34" charset="0"/>
                <a:ea typeface="Calibri" panose="020F0502020204030204" pitchFamily="34" charset="0"/>
                <a:cs typeface="Calibri" panose="020F0502020204030204" pitchFamily="34" charset="0"/>
              </a:rPr>
              <a:t>The dataset includes various variables that provide information about each crime incident such as date and related offences, categories include </a:t>
            </a:r>
            <a:r>
              <a:rPr lang="en-CA" sz="1800" b="1" kern="100" dirty="0">
                <a:effectLst/>
                <a:latin typeface="Calibri" panose="020F0502020204030204" pitchFamily="34" charset="0"/>
                <a:ea typeface="Calibri" panose="020F0502020204030204" pitchFamily="34" charset="0"/>
                <a:cs typeface="Calibri" panose="020F0502020204030204" pitchFamily="34" charset="0"/>
              </a:rPr>
              <a:t>Assault</a:t>
            </a:r>
            <a:r>
              <a:rPr lang="en-CA" sz="1800" kern="100" dirty="0">
                <a:effectLst/>
                <a:latin typeface="Calibri" panose="020F0502020204030204" pitchFamily="34" charset="0"/>
                <a:ea typeface="Calibri" panose="020F0502020204030204" pitchFamily="34" charset="0"/>
                <a:cs typeface="Calibri" panose="020F0502020204030204" pitchFamily="34" charset="0"/>
              </a:rPr>
              <a:t>, </a:t>
            </a:r>
            <a:r>
              <a:rPr lang="en-CA" sz="1800" b="1" kern="100" dirty="0">
                <a:effectLst/>
                <a:latin typeface="Calibri" panose="020F0502020204030204" pitchFamily="34" charset="0"/>
                <a:ea typeface="Calibri" panose="020F0502020204030204" pitchFamily="34" charset="0"/>
                <a:cs typeface="Calibri" panose="020F0502020204030204" pitchFamily="34" charset="0"/>
              </a:rPr>
              <a:t>Break and Enter</a:t>
            </a:r>
            <a:r>
              <a:rPr lang="en-CA" sz="1800" kern="100" dirty="0">
                <a:effectLst/>
                <a:latin typeface="Calibri" panose="020F0502020204030204" pitchFamily="34" charset="0"/>
                <a:ea typeface="Calibri" panose="020F0502020204030204" pitchFamily="34" charset="0"/>
                <a:cs typeface="Calibri" panose="020F0502020204030204" pitchFamily="34" charset="0"/>
              </a:rPr>
              <a:t>, </a:t>
            </a:r>
            <a:r>
              <a:rPr lang="en-CA" sz="1800" b="1" kern="100" dirty="0">
                <a:effectLst/>
                <a:latin typeface="Calibri" panose="020F0502020204030204" pitchFamily="34" charset="0"/>
                <a:ea typeface="Calibri" panose="020F0502020204030204" pitchFamily="34" charset="0"/>
                <a:cs typeface="Calibri" panose="020F0502020204030204" pitchFamily="34" charset="0"/>
              </a:rPr>
              <a:t>Auto Theft</a:t>
            </a:r>
            <a:r>
              <a:rPr lang="en-CA" sz="1800" kern="100" dirty="0">
                <a:effectLst/>
                <a:latin typeface="Calibri" panose="020F0502020204030204" pitchFamily="34" charset="0"/>
                <a:ea typeface="Calibri" panose="020F0502020204030204" pitchFamily="34" charset="0"/>
                <a:cs typeface="Calibri" panose="020F0502020204030204" pitchFamily="34" charset="0"/>
              </a:rPr>
              <a:t>, </a:t>
            </a:r>
            <a:r>
              <a:rPr lang="en-CA" sz="1800" b="1" kern="100" dirty="0">
                <a:effectLst/>
                <a:latin typeface="Calibri" panose="020F0502020204030204" pitchFamily="34" charset="0"/>
                <a:ea typeface="Calibri" panose="020F0502020204030204" pitchFamily="34" charset="0"/>
                <a:cs typeface="Calibri" panose="020F0502020204030204" pitchFamily="34" charset="0"/>
              </a:rPr>
              <a:t>Robbery</a:t>
            </a:r>
            <a:r>
              <a:rPr lang="en-CA" sz="1800" kern="100" dirty="0">
                <a:effectLst/>
                <a:latin typeface="Calibri" panose="020F0502020204030204" pitchFamily="34" charset="0"/>
                <a:ea typeface="Calibri" panose="020F0502020204030204" pitchFamily="34" charset="0"/>
                <a:cs typeface="Calibri" panose="020F0502020204030204" pitchFamily="34" charset="0"/>
              </a:rPr>
              <a:t> and </a:t>
            </a:r>
            <a:r>
              <a:rPr lang="en-CA" sz="1800" b="1" kern="100" dirty="0">
                <a:effectLst/>
                <a:latin typeface="Calibri" panose="020F0502020204030204" pitchFamily="34" charset="0"/>
                <a:ea typeface="Calibri" panose="020F0502020204030204" pitchFamily="34" charset="0"/>
                <a:cs typeface="Calibri" panose="020F0502020204030204" pitchFamily="34" charset="0"/>
              </a:rPr>
              <a:t>Theft Over</a:t>
            </a:r>
            <a:r>
              <a:rPr lang="en-CA" sz="1800" kern="100" dirty="0">
                <a:effectLst/>
                <a:latin typeface="Calibri" panose="020F0502020204030204" pitchFamily="34" charset="0"/>
                <a:ea typeface="Calibri" panose="020F0502020204030204" pitchFamily="34" charset="0"/>
                <a:cs typeface="Calibri" panose="020F0502020204030204" pitchFamily="34" charset="0"/>
              </a:rPr>
              <a:t>, Premises type, location, neighborhood, latitude, and longitude, etc.</a:t>
            </a:r>
          </a:p>
          <a:p>
            <a:pPr algn="l"/>
            <a:r>
              <a:rPr lang="en-US" sz="18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Data Cleaning</a:t>
            </a:r>
          </a:p>
          <a:p>
            <a:pPr marL="285750" indent="-285750" algn="just">
              <a:lnSpc>
                <a:spcPct val="100000"/>
              </a:lnSpc>
              <a:buFont typeface="Arial" panose="020B0604020202020204" pitchFamily="34" charset="0"/>
              <a:buChar char="•"/>
            </a:pPr>
            <a:r>
              <a:rPr lang="en-US" sz="1800" kern="100" dirty="0">
                <a:latin typeface="Calibri" panose="020F0502020204030204" pitchFamily="34" charset="0"/>
                <a:ea typeface="Calibri" panose="020F0502020204030204" pitchFamily="34" charset="0"/>
                <a:cs typeface="Calibri" panose="020F0502020204030204" pitchFamily="34" charset="0"/>
              </a:rPr>
              <a:t>Removed missing values from the dataset.</a:t>
            </a:r>
          </a:p>
          <a:p>
            <a:pPr marL="285750" indent="-285750" algn="just">
              <a:lnSpc>
                <a:spcPct val="100000"/>
              </a:lnSpc>
              <a:buFont typeface="Arial" panose="020B0604020202020204" pitchFamily="34" charset="0"/>
              <a:buChar char="•"/>
            </a:pPr>
            <a:r>
              <a:rPr lang="en-US" sz="1800" kern="100" dirty="0">
                <a:latin typeface="Calibri" panose="020F0502020204030204" pitchFamily="34" charset="0"/>
                <a:ea typeface="Calibri" panose="020F0502020204030204" pitchFamily="34" charset="0"/>
                <a:cs typeface="Calibri" panose="020F0502020204030204" pitchFamily="34" charset="0"/>
              </a:rPr>
              <a:t>Removed redundant columns like X and Y, which duplicated information already present in Longitude and Latitude columns.</a:t>
            </a:r>
          </a:p>
          <a:p>
            <a:pPr marL="285750" indent="-285750" algn="just">
              <a:lnSpc>
                <a:spcPct val="100000"/>
              </a:lnSpc>
              <a:buFont typeface="Arial" panose="020B0604020202020204" pitchFamily="34" charset="0"/>
              <a:buChar char="•"/>
            </a:pPr>
            <a:r>
              <a:rPr lang="en-US" sz="1800" kern="100" dirty="0">
                <a:latin typeface="Calibri" panose="020F0502020204030204" pitchFamily="34" charset="0"/>
                <a:ea typeface="Calibri" panose="020F0502020204030204" pitchFamily="34" charset="0"/>
                <a:cs typeface="Calibri" panose="020F0502020204030204" pitchFamily="34" charset="0"/>
              </a:rPr>
              <a:t>Filtered the dataset to include records only from the years 2014 to 2023 due to l</a:t>
            </a:r>
            <a:r>
              <a:rPr lang="en-US" sz="1800" dirty="0">
                <a:effectLst/>
                <a:latin typeface="Calibri" panose="020F0502020204030204" pitchFamily="34" charset="0"/>
                <a:ea typeface="Calibri" panose="020F0502020204030204" pitchFamily="34" charset="0"/>
                <a:cs typeface="Calibri" panose="020F0502020204030204" pitchFamily="34" charset="0"/>
              </a:rPr>
              <a:t>imited availability of records from 2003 to 2013.</a:t>
            </a:r>
            <a:endParaRPr lang="en-US" sz="1800" kern="1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57911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A865-D5D2-690D-2FAF-BE4F80C0A780}"/>
              </a:ext>
            </a:extLst>
          </p:cNvPr>
          <p:cNvSpPr>
            <a:spLocks noGrp="1"/>
          </p:cNvSpPr>
          <p:nvPr>
            <p:ph type="title"/>
          </p:nvPr>
        </p:nvSpPr>
        <p:spPr>
          <a:xfrm>
            <a:off x="609600" y="0"/>
            <a:ext cx="10972800" cy="1222310"/>
          </a:xfrm>
        </p:spPr>
        <p:txBody>
          <a:bodyPr>
            <a:normAutofit/>
          </a:bodyPr>
          <a:lstStyle/>
          <a:p>
            <a:r>
              <a:rPr lang="en-CA" sz="4000" dirty="0">
                <a:latin typeface="Calibri" panose="020F0502020204030204" pitchFamily="34" charset="0"/>
                <a:ea typeface="Calibri" panose="020F0502020204030204" pitchFamily="34" charset="0"/>
                <a:cs typeface="Calibri" panose="020F0502020204030204" pitchFamily="34" charset="0"/>
              </a:rPr>
              <a:t>Data Collection and Methodology</a:t>
            </a:r>
          </a:p>
        </p:txBody>
      </p:sp>
      <p:sp>
        <p:nvSpPr>
          <p:cNvPr id="3" name="Content Placeholder 2">
            <a:extLst>
              <a:ext uri="{FF2B5EF4-FFF2-40B4-BE49-F238E27FC236}">
                <a16:creationId xmlns:a16="http://schemas.microsoft.com/office/drawing/2014/main" id="{F4E56D96-D36E-B1BB-AE1B-FB00F7C205BC}"/>
              </a:ext>
            </a:extLst>
          </p:cNvPr>
          <p:cNvSpPr>
            <a:spLocks noGrp="1"/>
          </p:cNvSpPr>
          <p:nvPr>
            <p:ph idx="1"/>
          </p:nvPr>
        </p:nvSpPr>
        <p:spPr>
          <a:xfrm>
            <a:off x="609600" y="1446244"/>
            <a:ext cx="10972800" cy="4295277"/>
          </a:xfrm>
        </p:spPr>
        <p:txBody>
          <a:bodyPr>
            <a:normAutofit/>
          </a:bodyPr>
          <a:lstStyle/>
          <a:p>
            <a:pPr marL="0" indent="0">
              <a:buNone/>
            </a:pPr>
            <a:r>
              <a:rPr lang="en-US" sz="1800" b="1" dirty="0">
                <a:solidFill>
                  <a:srgbClr val="0D0D0D"/>
                </a:solidFill>
                <a:latin typeface="Calibri" panose="020F0502020204030204" pitchFamily="34" charset="0"/>
                <a:ea typeface="Calibri" panose="020F0502020204030204" pitchFamily="34" charset="0"/>
                <a:cs typeface="Calibri" panose="020F0502020204030204" pitchFamily="34" charset="0"/>
              </a:rPr>
              <a:t>Methodology</a:t>
            </a:r>
          </a:p>
          <a:p>
            <a:pPr marL="285750" indent="-285750">
              <a:buFont typeface="Arial" panose="020B0604020202020204" pitchFamily="34" charset="0"/>
              <a:buChar char="•"/>
            </a:pPr>
            <a:r>
              <a:rPr lang="en-US" sz="1800" b="1" dirty="0">
                <a:solidFill>
                  <a:srgbClr val="0D0D0D"/>
                </a:solidFill>
                <a:latin typeface="Calibri" panose="020F0502020204030204" pitchFamily="34" charset="0"/>
                <a:ea typeface="Calibri" panose="020F0502020204030204" pitchFamily="34" charset="0"/>
                <a:cs typeface="Calibri" panose="020F0502020204030204" pitchFamily="34" charset="0"/>
              </a:rPr>
              <a:t>Data Preprocessing using Python Libraries:</a:t>
            </a:r>
          </a:p>
          <a:p>
            <a:pPr marL="514350" lvl="1" indent="-285750" algn="just">
              <a:buFont typeface="Wingdings" panose="05000000000000000000" pitchFamily="2" charset="2"/>
              <a:buChar char="Ø"/>
            </a:pPr>
            <a:r>
              <a:rPr lang="en-US" dirty="0">
                <a:solidFill>
                  <a:srgbClr val="0D0D0D"/>
                </a:solidFill>
                <a:latin typeface="Calibri" panose="020F0502020204030204" pitchFamily="34" charset="0"/>
                <a:ea typeface="Calibri" panose="020F0502020204030204" pitchFamily="34" charset="0"/>
                <a:cs typeface="Calibri" panose="020F0502020204030204" pitchFamily="34" charset="0"/>
              </a:rPr>
              <a:t>Python libraries played a crucial role in refining our raw datasets for analysis. These preprocessing steps were pivotal in preparing a clean and standardized dataset, laying the foundation for our subsequent machine learning model.</a:t>
            </a:r>
          </a:p>
          <a:p>
            <a:pPr lvl="1"/>
            <a:endParaRPr lang="en-US" dirty="0">
              <a:solidFill>
                <a:srgbClr val="0D0D0D"/>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b="1" dirty="0">
                <a:solidFill>
                  <a:srgbClr val="0D0D0D"/>
                </a:solidFill>
                <a:latin typeface="Calibri" panose="020F0502020204030204" pitchFamily="34" charset="0"/>
                <a:ea typeface="Calibri" panose="020F0502020204030204" pitchFamily="34" charset="0"/>
                <a:cs typeface="Calibri" panose="020F0502020204030204" pitchFamily="34" charset="0"/>
              </a:rPr>
              <a:t>Data Visualization with Tableau:</a:t>
            </a:r>
          </a:p>
          <a:p>
            <a:pPr marL="514350" lvl="1" indent="-285750" algn="just">
              <a:buFont typeface="Wingdings" panose="05000000000000000000" pitchFamily="2" charset="2"/>
              <a:buChar char="Ø"/>
            </a:pPr>
            <a:r>
              <a:rPr lang="en-US" dirty="0">
                <a:solidFill>
                  <a:srgbClr val="0D0D0D"/>
                </a:solidFill>
                <a:latin typeface="Calibri" panose="020F0502020204030204" pitchFamily="34" charset="0"/>
                <a:ea typeface="Calibri" panose="020F0502020204030204" pitchFamily="34" charset="0"/>
                <a:cs typeface="Calibri" panose="020F0502020204030204" pitchFamily="34" charset="0"/>
              </a:rPr>
              <a:t>Using Tableau, we crafted interactive visualizations showcasing crime trends over time and space. Demographic insights and the exploration of environmental factors were seamlessly portrayed, providing a comprehensive understanding of the contextual elements influencing criminal activity. </a:t>
            </a:r>
          </a:p>
        </p:txBody>
      </p:sp>
    </p:spTree>
    <p:extLst>
      <p:ext uri="{BB962C8B-B14F-4D97-AF65-F5344CB8AC3E}">
        <p14:creationId xmlns:p14="http://schemas.microsoft.com/office/powerpoint/2010/main" val="3103418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A865-D5D2-690D-2FAF-BE4F80C0A780}"/>
              </a:ext>
            </a:extLst>
          </p:cNvPr>
          <p:cNvSpPr>
            <a:spLocks noGrp="1"/>
          </p:cNvSpPr>
          <p:nvPr>
            <p:ph type="title"/>
          </p:nvPr>
        </p:nvSpPr>
        <p:spPr>
          <a:xfrm>
            <a:off x="623596" y="18256"/>
            <a:ext cx="10972800" cy="1064096"/>
          </a:xfrm>
        </p:spPr>
        <p:txBody>
          <a:bodyPr>
            <a:normAutofit/>
          </a:bodyPr>
          <a:lstStyle/>
          <a:p>
            <a:pPr algn="just">
              <a:lnSpc>
                <a:spcPct val="107000"/>
              </a:lnSpc>
              <a:spcAft>
                <a:spcPts val="800"/>
              </a:spcAft>
              <a:tabLst>
                <a:tab pos="685800" algn="l"/>
              </a:tabLst>
            </a:pPr>
            <a:r>
              <a:rPr lang="en-CA" sz="4000" dirty="0">
                <a:latin typeface="Calibri" panose="020F0502020204030204" pitchFamily="34" charset="0"/>
                <a:ea typeface="Calibri" panose="020F0502020204030204" pitchFamily="34" charset="0"/>
                <a:cs typeface="Calibri" panose="020F0502020204030204" pitchFamily="34" charset="0"/>
              </a:rPr>
              <a:t>Exploratory Data Analysis (EDA)</a:t>
            </a:r>
          </a:p>
        </p:txBody>
      </p:sp>
      <p:sp>
        <p:nvSpPr>
          <p:cNvPr id="7" name="Content Placeholder 6">
            <a:extLst>
              <a:ext uri="{FF2B5EF4-FFF2-40B4-BE49-F238E27FC236}">
                <a16:creationId xmlns:a16="http://schemas.microsoft.com/office/drawing/2014/main" id="{CEEC3E80-D370-34A6-5D35-4828F868F6BF}"/>
              </a:ext>
            </a:extLst>
          </p:cNvPr>
          <p:cNvSpPr>
            <a:spLocks noGrp="1"/>
          </p:cNvSpPr>
          <p:nvPr>
            <p:ph sz="half" idx="1"/>
          </p:nvPr>
        </p:nvSpPr>
        <p:spPr>
          <a:xfrm>
            <a:off x="866192" y="1522737"/>
            <a:ext cx="3901751" cy="4351338"/>
          </a:xfrm>
        </p:spPr>
        <p:txBody>
          <a:bodyPr>
            <a:normAutofit/>
          </a:bodyPr>
          <a:lstStyle/>
          <a:p>
            <a:pPr marL="0" indent="0" algn="l">
              <a:buNone/>
            </a:pPr>
            <a:r>
              <a:rPr lang="en-US" sz="1900" b="1" i="0" dirty="0">
                <a:solidFill>
                  <a:srgbClr val="0D0D0D"/>
                </a:solidFill>
                <a:effectLst/>
                <a:latin typeface="Söhne"/>
              </a:rPr>
              <a:t>Key Observation:</a:t>
            </a:r>
          </a:p>
          <a:p>
            <a:pPr marL="342900" indent="-342900" algn="just">
              <a:buFont typeface="Arial" panose="020B0604020202020204" pitchFamily="34" charset="0"/>
              <a:buChar char="•"/>
            </a:pPr>
            <a:r>
              <a:rPr lang="en-US" sz="1800" b="0" i="0" dirty="0">
                <a:solidFill>
                  <a:srgbClr val="0D0D0D"/>
                </a:solidFill>
                <a:effectLst/>
                <a:latin typeface="Söhne"/>
              </a:rPr>
              <a:t>A general upward trend in the frequency of crime events over the years is evident.</a:t>
            </a:r>
          </a:p>
          <a:p>
            <a:pPr marL="342900" indent="-342900" algn="just">
              <a:buFont typeface="Arial" panose="020B0604020202020204" pitchFamily="34" charset="0"/>
              <a:buChar char="•"/>
            </a:pPr>
            <a:r>
              <a:rPr lang="en-US" sz="1800" b="0" i="0" dirty="0">
                <a:solidFill>
                  <a:srgbClr val="0D0D0D"/>
                </a:solidFill>
                <a:effectLst/>
                <a:latin typeface="Söhne"/>
              </a:rPr>
              <a:t>The presence of fluctuations indicates that the trend is not entirely linear.</a:t>
            </a:r>
          </a:p>
          <a:p>
            <a:pPr marL="342900" indent="-342900" algn="just">
              <a:buFont typeface="Arial" panose="020B0604020202020204" pitchFamily="34" charset="0"/>
              <a:buChar char="•"/>
            </a:pPr>
            <a:r>
              <a:rPr lang="en-US" sz="1800" b="0" i="0" dirty="0">
                <a:solidFill>
                  <a:srgbClr val="0D0D0D"/>
                </a:solidFill>
                <a:effectLst/>
                <a:latin typeface="Söhne"/>
              </a:rPr>
              <a:t>Suggests a potential worsening of the crime situation in Toronto over time.</a:t>
            </a:r>
          </a:p>
          <a:p>
            <a:pPr marL="0" indent="0">
              <a:buNone/>
            </a:pPr>
            <a:endParaRPr lang="en-CA" dirty="0"/>
          </a:p>
        </p:txBody>
      </p:sp>
      <p:pic>
        <p:nvPicPr>
          <p:cNvPr id="9" name="Content Placeholder 8" descr="A graph with blue lines&#10;&#10;Description automatically generated">
            <a:extLst>
              <a:ext uri="{FF2B5EF4-FFF2-40B4-BE49-F238E27FC236}">
                <a16:creationId xmlns:a16="http://schemas.microsoft.com/office/drawing/2014/main" id="{338BBB42-ECBD-3CCA-96C8-0EF8E4B5421D}"/>
              </a:ext>
            </a:extLst>
          </p:cNvPr>
          <p:cNvPicPr>
            <a:picLocks noGrp="1" noChangeAspect="1"/>
          </p:cNvPicPr>
          <p:nvPr>
            <p:ph sz="half" idx="2"/>
          </p:nvPr>
        </p:nvPicPr>
        <p:blipFill>
          <a:blip r:embed="rId2"/>
          <a:stretch>
            <a:fillRect/>
          </a:stretch>
        </p:blipFill>
        <p:spPr>
          <a:xfrm>
            <a:off x="4982547" y="1522738"/>
            <a:ext cx="6613849" cy="4351337"/>
          </a:xfrm>
          <a:prstGeom prst="rect">
            <a:avLst/>
          </a:prstGeom>
        </p:spPr>
      </p:pic>
    </p:spTree>
    <p:extLst>
      <p:ext uri="{BB962C8B-B14F-4D97-AF65-F5344CB8AC3E}">
        <p14:creationId xmlns:p14="http://schemas.microsoft.com/office/powerpoint/2010/main" val="981972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A865-D5D2-690D-2FAF-BE4F80C0A780}"/>
              </a:ext>
            </a:extLst>
          </p:cNvPr>
          <p:cNvSpPr>
            <a:spLocks noGrp="1"/>
          </p:cNvSpPr>
          <p:nvPr>
            <p:ph type="title"/>
          </p:nvPr>
        </p:nvSpPr>
        <p:spPr>
          <a:xfrm>
            <a:off x="702906" y="1"/>
            <a:ext cx="10972800" cy="985772"/>
          </a:xfrm>
        </p:spPr>
        <p:txBody>
          <a:bodyPr>
            <a:normAutofit/>
          </a:bodyPr>
          <a:lstStyle/>
          <a:p>
            <a:pPr algn="just">
              <a:lnSpc>
                <a:spcPct val="107000"/>
              </a:lnSpc>
              <a:spcAft>
                <a:spcPts val="800"/>
              </a:spcAft>
              <a:tabLst>
                <a:tab pos="685800" algn="l"/>
              </a:tabLst>
            </a:pPr>
            <a:r>
              <a:rPr lang="en-CA" sz="4000">
                <a:latin typeface="Calibri" panose="020F0502020204030204" pitchFamily="34" charset="0"/>
                <a:ea typeface="Calibri" panose="020F0502020204030204" pitchFamily="34" charset="0"/>
                <a:cs typeface="Calibri" panose="020F0502020204030204" pitchFamily="34" charset="0"/>
              </a:rPr>
              <a:t>Exploratory Data Analysis (EDA)</a:t>
            </a:r>
            <a:endParaRPr lang="en-CA" sz="4000" dirty="0">
              <a:latin typeface="Calibri" panose="020F0502020204030204" pitchFamily="34" charset="0"/>
              <a:ea typeface="Calibri" panose="020F0502020204030204" pitchFamily="34" charset="0"/>
              <a:cs typeface="Calibri" panose="020F0502020204030204" pitchFamily="34" charset="0"/>
            </a:endParaRPr>
          </a:p>
        </p:txBody>
      </p:sp>
      <p:sp>
        <p:nvSpPr>
          <p:cNvPr id="7" name="Content Placeholder 6">
            <a:extLst>
              <a:ext uri="{FF2B5EF4-FFF2-40B4-BE49-F238E27FC236}">
                <a16:creationId xmlns:a16="http://schemas.microsoft.com/office/drawing/2014/main" id="{CEEC3E80-D370-34A6-5D35-4828F868F6BF}"/>
              </a:ext>
            </a:extLst>
          </p:cNvPr>
          <p:cNvSpPr>
            <a:spLocks noGrp="1"/>
          </p:cNvSpPr>
          <p:nvPr>
            <p:ph sz="half" idx="1"/>
          </p:nvPr>
        </p:nvSpPr>
        <p:spPr>
          <a:xfrm>
            <a:off x="7382069" y="1253331"/>
            <a:ext cx="4060371" cy="4351338"/>
          </a:xfrm>
        </p:spPr>
        <p:txBody>
          <a:bodyPr>
            <a:normAutofit/>
          </a:bodyPr>
          <a:lstStyle/>
          <a:p>
            <a:pPr marL="0" indent="0" algn="l">
              <a:buNone/>
            </a:pPr>
            <a:r>
              <a:rPr lang="en-US" sz="1900" b="1" i="0" dirty="0">
                <a:solidFill>
                  <a:srgbClr val="0D0D0D"/>
                </a:solidFill>
                <a:effectLst/>
                <a:latin typeface="Söhne"/>
              </a:rPr>
              <a:t>Key Observation:</a:t>
            </a:r>
          </a:p>
          <a:p>
            <a:pPr marL="342900" indent="-342900" algn="just">
              <a:buFont typeface="Arial" panose="020B0604020202020204" pitchFamily="34" charset="0"/>
              <a:buChar char="•"/>
            </a:pPr>
            <a:r>
              <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Assault has the highest count, significantly surpassing other categories.</a:t>
            </a:r>
          </a:p>
          <a:p>
            <a:pPr marL="342900" indent="-342900" algn="just">
              <a:buFont typeface="Arial" panose="020B0604020202020204" pitchFamily="34" charset="0"/>
              <a:buChar char="•"/>
            </a:pPr>
            <a:r>
              <a:rPr lang="en-US"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The second most common crime is "Break and Enter," followed by "Auto Theft," and "Robbery," with "Theft Over" being the least frequent</a:t>
            </a:r>
          </a:p>
          <a:p>
            <a:pPr marL="342900" indent="-342900" algn="just">
              <a:buFont typeface="Arial" panose="020B0604020202020204" pitchFamily="34" charset="0"/>
              <a:buChar char="•"/>
            </a:pPr>
            <a:r>
              <a:rPr lang="en-US" sz="1800" dirty="0">
                <a:solidFill>
                  <a:srgbClr val="0D0D0D"/>
                </a:solidFill>
                <a:latin typeface="Calibri" panose="020F0502020204030204" pitchFamily="34" charset="0"/>
                <a:ea typeface="Calibri" panose="020F0502020204030204" pitchFamily="34" charset="0"/>
                <a:cs typeface="Calibri" panose="020F0502020204030204" pitchFamily="34" charset="0"/>
              </a:rPr>
              <a:t>Suggests a potential need for targeted prevention and intervention strategies to address and reduce the incidence of assault. </a:t>
            </a:r>
            <a:endParaRPr lang="en-CA" sz="1800" dirty="0">
              <a:latin typeface="Calibri" panose="020F0502020204030204" pitchFamily="34" charset="0"/>
              <a:ea typeface="Calibri" panose="020F0502020204030204" pitchFamily="34" charset="0"/>
              <a:cs typeface="Calibri" panose="020F0502020204030204" pitchFamily="34" charset="0"/>
            </a:endParaRPr>
          </a:p>
          <a:p>
            <a:pPr algn="l"/>
            <a:endParaRPr lang="en-US" sz="1900" b="0" i="0" dirty="0">
              <a:solidFill>
                <a:srgbClr val="0D0D0D"/>
              </a:solidFill>
              <a:effectLst/>
              <a:latin typeface="Söhne"/>
            </a:endParaRPr>
          </a:p>
        </p:txBody>
      </p:sp>
      <p:pic>
        <p:nvPicPr>
          <p:cNvPr id="8" name="Picture 7">
            <a:extLst>
              <a:ext uri="{FF2B5EF4-FFF2-40B4-BE49-F238E27FC236}">
                <a16:creationId xmlns:a16="http://schemas.microsoft.com/office/drawing/2014/main" id="{9A84D079-E939-438E-45BB-920D9BE94D84}"/>
              </a:ext>
            </a:extLst>
          </p:cNvPr>
          <p:cNvPicPr>
            <a:picLocks noChangeAspect="1"/>
          </p:cNvPicPr>
          <p:nvPr/>
        </p:nvPicPr>
        <p:blipFill>
          <a:blip r:embed="rId2"/>
          <a:stretch>
            <a:fillRect/>
          </a:stretch>
        </p:blipFill>
        <p:spPr>
          <a:xfrm>
            <a:off x="516293" y="1493562"/>
            <a:ext cx="6752253" cy="4767943"/>
          </a:xfrm>
          <a:prstGeom prst="rect">
            <a:avLst/>
          </a:prstGeom>
        </p:spPr>
      </p:pic>
    </p:spTree>
    <p:extLst>
      <p:ext uri="{BB962C8B-B14F-4D97-AF65-F5344CB8AC3E}">
        <p14:creationId xmlns:p14="http://schemas.microsoft.com/office/powerpoint/2010/main" val="630560941"/>
      </p:ext>
    </p:extLst>
  </p:cSld>
  <p:clrMapOvr>
    <a:masterClrMapping/>
  </p:clrMapOvr>
</p:sld>
</file>

<file path=ppt/theme/theme1.xml><?xml version="1.0" encoding="utf-8"?>
<a:theme xmlns:a="http://schemas.openxmlformats.org/drawingml/2006/main" name="SplashVTI">
  <a:themeElements>
    <a:clrScheme name="AnalogousFromRegularSeed_2SEEDS">
      <a:dk1>
        <a:srgbClr val="000000"/>
      </a:dk1>
      <a:lt1>
        <a:srgbClr val="FFFFFF"/>
      </a:lt1>
      <a:dk2>
        <a:srgbClr val="1B2F2E"/>
      </a:dk2>
      <a:lt2>
        <a:srgbClr val="F3F1F0"/>
      </a:lt2>
      <a:accent1>
        <a:srgbClr val="3B9EB1"/>
      </a:accent1>
      <a:accent2>
        <a:srgbClr val="46B196"/>
      </a:accent2>
      <a:accent3>
        <a:srgbClr val="4D7EC3"/>
      </a:accent3>
      <a:accent4>
        <a:srgbClr val="B13B3E"/>
      </a:accent4>
      <a:accent5>
        <a:srgbClr val="C37B4D"/>
      </a:accent5>
      <a:accent6>
        <a:srgbClr val="B19A3B"/>
      </a:accent6>
      <a:hlink>
        <a:srgbClr val="C05944"/>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538</TotalTime>
  <Words>2358</Words>
  <Application>Microsoft Office PowerPoint</Application>
  <PresentationFormat>Widescreen</PresentationFormat>
  <Paragraphs>165</Paragraphs>
  <Slides>26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-apple-system</vt:lpstr>
      <vt:lpstr>Aptos</vt:lpstr>
      <vt:lpstr>Arial</vt:lpstr>
      <vt:lpstr>Avenir Next LT Pro</vt:lpstr>
      <vt:lpstr>Calibri</vt:lpstr>
      <vt:lpstr>Courier New</vt:lpstr>
      <vt:lpstr>Posterama</vt:lpstr>
      <vt:lpstr>Segoe UI</vt:lpstr>
      <vt:lpstr>Söhne</vt:lpstr>
      <vt:lpstr>Wingdings</vt:lpstr>
      <vt:lpstr>SplashVTI</vt:lpstr>
      <vt:lpstr>PowerPoint Presentation</vt:lpstr>
      <vt:lpstr>PowerPoint Presentation</vt:lpstr>
      <vt:lpstr>Introduction</vt:lpstr>
      <vt:lpstr>Data Science Process</vt:lpstr>
      <vt:lpstr>Problem Statement and Identify Stakeholders</vt:lpstr>
      <vt:lpstr>Data Collection and Methodology</vt:lpstr>
      <vt:lpstr>Data Collection and Methodology</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Feature Engineering/Data Preprocessing</vt:lpstr>
      <vt:lpstr>PowerPoint Presentation</vt:lpstr>
      <vt:lpstr>Brief overview of the Data Modeling phase</vt:lpstr>
      <vt:lpstr> </vt:lpstr>
      <vt:lpstr>Feature Importances and other Modeling Methods</vt:lpstr>
      <vt:lpstr>Lazy Predict Method</vt:lpstr>
      <vt:lpstr>Neural Networks(Fully Connected) </vt:lpstr>
      <vt:lpstr>Time Series Analysis</vt:lpstr>
      <vt:lpstr>PowerPoint Presentation</vt:lpstr>
      <vt:lpstr>Interpretation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MODELING</dc:title>
  <dc:creator>Srilakshmi Gummadidala</dc:creator>
  <cp:lastModifiedBy>Srilakshmi Gummadidala</cp:lastModifiedBy>
  <cp:revision>43</cp:revision>
  <dcterms:created xsi:type="dcterms:W3CDTF">2024-03-18T18:20:00Z</dcterms:created>
  <dcterms:modified xsi:type="dcterms:W3CDTF">2024-04-14T04:55:01Z</dcterms:modified>
</cp:coreProperties>
</file>